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22"/>
  </p:notesMasterIdLst>
  <p:sldIdLst>
    <p:sldId id="256" r:id="rId2"/>
    <p:sldId id="275" r:id="rId3"/>
    <p:sldId id="310" r:id="rId4"/>
    <p:sldId id="311" r:id="rId5"/>
    <p:sldId id="315" r:id="rId6"/>
    <p:sldId id="272" r:id="rId7"/>
    <p:sldId id="273" r:id="rId8"/>
    <p:sldId id="274" r:id="rId9"/>
    <p:sldId id="313" r:id="rId10"/>
    <p:sldId id="276" r:id="rId11"/>
    <p:sldId id="323" r:id="rId12"/>
    <p:sldId id="312" r:id="rId13"/>
    <p:sldId id="316" r:id="rId14"/>
    <p:sldId id="317" r:id="rId15"/>
    <p:sldId id="319" r:id="rId16"/>
    <p:sldId id="318" r:id="rId17"/>
    <p:sldId id="320" r:id="rId18"/>
    <p:sldId id="321" r:id="rId19"/>
    <p:sldId id="322" r:id="rId20"/>
    <p:sldId id="31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C4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19"/>
    <p:restoredTop sz="94667"/>
  </p:normalViewPr>
  <p:slideViewPr>
    <p:cSldViewPr snapToGrid="0" snapToObjects="1">
      <p:cViewPr varScale="1">
        <p:scale>
          <a:sx n="110" d="100"/>
          <a:sy n="110" d="100"/>
        </p:scale>
        <p:origin x="184" y="7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Differences in media</a:t>
            </a:r>
            <a:r>
              <a:rPr lang="en-US" baseline="0" dirty="0"/>
              <a:t> consumption</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Loyalty</c:v>
                </c:pt>
              </c:strCache>
            </c:strRef>
          </c:tx>
          <c:spPr>
            <a:solidFill>
              <a:schemeClr val="accent1"/>
            </a:solidFill>
            <a:ln>
              <a:noFill/>
            </a:ln>
            <a:effectLst/>
          </c:spPr>
          <c:invertIfNegative val="0"/>
          <c:cat>
            <c:strRef>
              <c:f>Sheet1!$A$2:$A$5</c:f>
              <c:strCache>
                <c:ptCount val="4"/>
                <c:pt idx="0">
                  <c:v>Documentaries</c:v>
                </c:pt>
                <c:pt idx="1">
                  <c:v>Comedies</c:v>
                </c:pt>
                <c:pt idx="2">
                  <c:v>Dramas</c:v>
                </c:pt>
                <c:pt idx="3">
                  <c:v>Talk show</c:v>
                </c:pt>
              </c:strCache>
            </c:strRef>
          </c:cat>
          <c:val>
            <c:numRef>
              <c:f>Sheet1!$B$2:$B$5</c:f>
              <c:numCache>
                <c:formatCode>General</c:formatCode>
                <c:ptCount val="4"/>
                <c:pt idx="0">
                  <c:v>4.3</c:v>
                </c:pt>
                <c:pt idx="1">
                  <c:v>5.6</c:v>
                </c:pt>
                <c:pt idx="2">
                  <c:v>1.5</c:v>
                </c:pt>
                <c:pt idx="3">
                  <c:v>1.2</c:v>
                </c:pt>
              </c:numCache>
            </c:numRef>
          </c:val>
          <c:extLst>
            <c:ext xmlns:c16="http://schemas.microsoft.com/office/drawing/2014/chart" uri="{C3380CC4-5D6E-409C-BE32-E72D297353CC}">
              <c16:uniqueId val="{00000000-FB60-9643-9A15-2967DDE20957}"/>
            </c:ext>
          </c:extLst>
        </c:ser>
        <c:ser>
          <c:idx val="1"/>
          <c:order val="1"/>
          <c:tx>
            <c:strRef>
              <c:f>Sheet1!$C$1</c:f>
              <c:strCache>
                <c:ptCount val="1"/>
                <c:pt idx="0">
                  <c:v>Non-loyalty</c:v>
                </c:pt>
              </c:strCache>
            </c:strRef>
          </c:tx>
          <c:spPr>
            <a:solidFill>
              <a:schemeClr val="accent2"/>
            </a:solidFill>
            <a:ln>
              <a:noFill/>
            </a:ln>
            <a:effectLst/>
          </c:spPr>
          <c:invertIfNegative val="0"/>
          <c:cat>
            <c:strRef>
              <c:f>Sheet1!$A$2:$A$5</c:f>
              <c:strCache>
                <c:ptCount val="4"/>
                <c:pt idx="0">
                  <c:v>Documentaries</c:v>
                </c:pt>
                <c:pt idx="1">
                  <c:v>Comedies</c:v>
                </c:pt>
                <c:pt idx="2">
                  <c:v>Dramas</c:v>
                </c:pt>
                <c:pt idx="3">
                  <c:v>Talk show</c:v>
                </c:pt>
              </c:strCache>
            </c:strRef>
          </c:cat>
          <c:val>
            <c:numRef>
              <c:f>Sheet1!$C$2:$C$5</c:f>
              <c:numCache>
                <c:formatCode>General</c:formatCode>
                <c:ptCount val="4"/>
                <c:pt idx="0">
                  <c:v>2.4</c:v>
                </c:pt>
                <c:pt idx="1">
                  <c:v>4.5</c:v>
                </c:pt>
                <c:pt idx="2">
                  <c:v>3.5</c:v>
                </c:pt>
                <c:pt idx="3">
                  <c:v>1.5</c:v>
                </c:pt>
              </c:numCache>
            </c:numRef>
          </c:val>
          <c:extLst>
            <c:ext xmlns:c16="http://schemas.microsoft.com/office/drawing/2014/chart" uri="{C3380CC4-5D6E-409C-BE32-E72D297353CC}">
              <c16:uniqueId val="{00000001-FB60-9643-9A15-2967DDE20957}"/>
            </c:ext>
          </c:extLst>
        </c:ser>
        <c:dLbls>
          <c:showLegendKey val="0"/>
          <c:showVal val="0"/>
          <c:showCatName val="0"/>
          <c:showSerName val="0"/>
          <c:showPercent val="0"/>
          <c:showBubbleSize val="0"/>
        </c:dLbls>
        <c:gapWidth val="219"/>
        <c:overlap val="-27"/>
        <c:axId val="1815306496"/>
        <c:axId val="1684093552"/>
      </c:barChart>
      <c:catAx>
        <c:axId val="1815306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84093552"/>
        <c:crosses val="autoZero"/>
        <c:auto val="1"/>
        <c:lblAlgn val="ctr"/>
        <c:lblOffset val="100"/>
        <c:noMultiLvlLbl val="0"/>
      </c:catAx>
      <c:valAx>
        <c:axId val="16840935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15306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B820EF-9615-9340-9696-8E29D255C29C}" type="datetimeFigureOut">
              <a:rPr lang="en-US" smtClean="0"/>
              <a:t>3/6/19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3591CE-20BA-CB4C-B298-E658AA182758}" type="slidenum">
              <a:rPr lang="en-US" smtClean="0"/>
              <a:t>‹#›</a:t>
            </a:fld>
            <a:endParaRPr lang="en-US"/>
          </a:p>
        </p:txBody>
      </p:sp>
    </p:spTree>
    <p:extLst>
      <p:ext uri="{BB962C8B-B14F-4D97-AF65-F5344CB8AC3E}">
        <p14:creationId xmlns:p14="http://schemas.microsoft.com/office/powerpoint/2010/main" val="683860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3591CE-20BA-CB4C-B298-E658AA182758}" type="slidenum">
              <a:rPr lang="en-US" smtClean="0"/>
              <a:t>0</a:t>
            </a:fld>
            <a:endParaRPr lang="en-US"/>
          </a:p>
        </p:txBody>
      </p:sp>
    </p:spTree>
    <p:extLst>
      <p:ext uri="{BB962C8B-B14F-4D97-AF65-F5344CB8AC3E}">
        <p14:creationId xmlns:p14="http://schemas.microsoft.com/office/powerpoint/2010/main" val="303717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3591CE-20BA-CB4C-B298-E658AA182758}" type="slidenum">
              <a:rPr lang="en-US" smtClean="0"/>
              <a:t>7</a:t>
            </a:fld>
            <a:endParaRPr lang="en-US"/>
          </a:p>
        </p:txBody>
      </p:sp>
    </p:spTree>
    <p:extLst>
      <p:ext uri="{BB962C8B-B14F-4D97-AF65-F5344CB8AC3E}">
        <p14:creationId xmlns:p14="http://schemas.microsoft.com/office/powerpoint/2010/main" val="2321232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solidFill>
            <a:srgbClr val="D9C48E"/>
          </a:solidFill>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dirty="0"/>
              <a:t>Click to edit Master title style</a:t>
            </a:r>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864EC1-8966-704C-9B8B-CF3380F10423}" type="datetime1">
              <a:rPr lang="en-US" smtClean="0"/>
              <a:t>3/6/19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Drag picture to placeholder or click icon to add</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3CFB64-0B48-9E45-B861-D8DE82785488}" type="datetime1">
              <a:rPr lang="en-US" smtClean="0"/>
              <a:t>3/6/19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3A4DC287-4DAA-EF45-B0FC-84CA505543A0}" type="datetime1">
              <a:rPr lang="en-US" smtClean="0"/>
              <a:t>3/6/19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475135E4-29DF-CA4B-B093-7D9A70E30E9D}" type="datetime1">
              <a:rPr lang="en-US" smtClean="0"/>
              <a:t>3/6/19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6A403E-07BE-E147-B4F0-7CB9D8782A2B}" type="datetime1">
              <a:rPr lang="en-US" smtClean="0"/>
              <a:t>3/6/19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48B0FC-2CDF-AE4E-9E24-9802736DDA38}" type="datetime1">
              <a:rPr lang="en-US" smtClean="0"/>
              <a:t>3/6/19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1371600"/>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0"/>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1420481"/>
            <a:ext cx="10554574"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AAA98-ACBF-DC42-B077-EDD1F6B9573A}" type="datetime1">
              <a:rPr lang="en-US" smtClean="0"/>
              <a:t>3/6/19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954538-D509-7849-B63B-ADC00130C0E4}" type="datetime1">
              <a:rPr lang="en-US" smtClean="0"/>
              <a:t>3/6/19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1371600"/>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6081"/>
            <a:ext cx="10571998" cy="97045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0B39A5-8D4D-CC4A-92C4-3BE94EDF4628}" type="datetime1">
              <a:rPr lang="en-US" smtClean="0"/>
              <a:t>3/6/19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1371600"/>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6081"/>
            <a:ext cx="10571998"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156609-D2D6-B54F-A2C3-892F3AA6CDA9}" type="datetime1">
              <a:rPr lang="en-US" smtClean="0"/>
              <a:t>3/6/19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1371600"/>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0"/>
            <a:ext cx="10571998" cy="97045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CD2DA7-7BB0-CC42-B014-187D031F2E14}" type="datetime1">
              <a:rPr lang="en-US" smtClean="0"/>
              <a:t>3/6/19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797359-CD91-B947-A62B-1612DC732B81}" type="datetime1">
              <a:rPr lang="en-US" smtClean="0"/>
              <a:t>3/6/19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12D3F7-0476-9B4D-B141-9332D2A5CEF8}" type="datetime1">
              <a:rPr lang="en-US" smtClean="0"/>
              <a:t>3/6/19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Drag picture to placeholder or click icon to add</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FC844AC5-F82D-2546-A0BA-4CB124E81DB2}" type="datetime1">
              <a:rPr lang="en-US" smtClean="0"/>
              <a:t>3/6/19</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2DF101DF-BEDF-034B-B6BE-F262BE0BAA1A}" type="datetime1">
              <a:rPr lang="en-US" smtClean="0"/>
              <a:t>3/6/19</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rian.keegan@colorado.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ds.twitter.com/" TargetMode="External"/><Relationship Id="rId2" Type="http://schemas.openxmlformats.org/officeDocument/2006/relationships/hyperlink" Target="https://www.facebook.com/adsmanager/" TargetMode="External"/><Relationship Id="rId1" Type="http://schemas.openxmlformats.org/officeDocument/2006/relationships/slideLayout" Target="../slideLayouts/slideLayout2.xml"/><Relationship Id="rId5" Type="http://schemas.openxmlformats.org/officeDocument/2006/relationships/hyperlink" Target="https://motherboard.vice.com/en_us/article/ne9b3z/how-to-get-off-data-broker-and-people-search-sites-pipl-spokeo" TargetMode="External"/><Relationship Id="rId4" Type="http://schemas.openxmlformats.org/officeDocument/2006/relationships/hyperlink" Target="https://ads.snapchat.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chemeClr val="tx1"/>
                </a:solidFill>
              </a:rPr>
              <a:t>Class 22: Data aggregators</a:t>
            </a:r>
            <a:br>
              <a:rPr lang="en-US" dirty="0">
                <a:solidFill>
                  <a:schemeClr val="tx1"/>
                </a:solidFill>
              </a:rPr>
            </a:br>
            <a:r>
              <a:rPr lang="en-US" sz="2800" dirty="0">
                <a:solidFill>
                  <a:schemeClr val="tx1"/>
                </a:solidFill>
              </a:rPr>
              <a:t>Wednesday, March 6</a:t>
            </a:r>
            <a:endParaRPr lang="en-US" dirty="0">
              <a:solidFill>
                <a:schemeClr val="tx1"/>
              </a:solidFill>
            </a:endParaRPr>
          </a:p>
        </p:txBody>
      </p:sp>
      <p:sp>
        <p:nvSpPr>
          <p:cNvPr id="3" name="Subtitle 2"/>
          <p:cNvSpPr>
            <a:spLocks noGrp="1"/>
          </p:cNvSpPr>
          <p:nvPr>
            <p:ph type="subTitle" idx="1"/>
          </p:nvPr>
        </p:nvSpPr>
        <p:spPr>
          <a:xfrm>
            <a:off x="810001" y="5280847"/>
            <a:ext cx="10572000" cy="1371600"/>
          </a:xfrm>
        </p:spPr>
        <p:txBody>
          <a:bodyPr>
            <a:noAutofit/>
          </a:bodyPr>
          <a:lstStyle/>
          <a:p>
            <a:r>
              <a:rPr lang="en-US" dirty="0"/>
              <a:t>INFO 3402: Information Expositions</a:t>
            </a:r>
            <a:br>
              <a:rPr lang="en-US" dirty="0"/>
            </a:br>
            <a:r>
              <a:rPr lang="en-US" dirty="0"/>
              <a:t>Professor Brian Keegan</a:t>
            </a:r>
            <a:br>
              <a:rPr lang="en-US" dirty="0"/>
            </a:br>
            <a:r>
              <a:rPr lang="en-US" dirty="0">
                <a:hlinkClick r:id="rId3"/>
              </a:rPr>
              <a:t>brian.keegan@colorado.edu</a:t>
            </a:r>
            <a:r>
              <a:rPr lang="en-US" dirty="0"/>
              <a:t> </a:t>
            </a:r>
          </a:p>
          <a:p>
            <a:endParaRPr lang="en-US" dirty="0"/>
          </a:p>
        </p:txBody>
      </p:sp>
      <p:pic>
        <p:nvPicPr>
          <p:cNvPr id="5" name="Picture 4" title="University of Colorado Boulde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44565" y="5280847"/>
            <a:ext cx="3747435" cy="914400"/>
          </a:xfrm>
          <a:prstGeom prst="rect">
            <a:avLst/>
          </a:prstGeom>
        </p:spPr>
      </p:pic>
    </p:spTree>
    <p:extLst>
      <p:ext uri="{BB962C8B-B14F-4D97-AF65-F5344CB8AC3E}">
        <p14:creationId xmlns:p14="http://schemas.microsoft.com/office/powerpoint/2010/main" val="142240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C6973-64D6-F74E-A6E6-983CA58BDEB1}"/>
              </a:ext>
            </a:extLst>
          </p:cNvPr>
          <p:cNvSpPr>
            <a:spLocks noGrp="1"/>
          </p:cNvSpPr>
          <p:nvPr>
            <p:ph type="title"/>
          </p:nvPr>
        </p:nvSpPr>
        <p:spPr/>
        <p:txBody>
          <a:bodyPr/>
          <a:lstStyle/>
          <a:p>
            <a:r>
              <a:rPr lang="en-US" dirty="0"/>
              <a:t>Snap Ads</a:t>
            </a:r>
          </a:p>
        </p:txBody>
      </p:sp>
      <p:sp>
        <p:nvSpPr>
          <p:cNvPr id="3" name="Content Placeholder 2">
            <a:extLst>
              <a:ext uri="{FF2B5EF4-FFF2-40B4-BE49-F238E27FC236}">
                <a16:creationId xmlns:a16="http://schemas.microsoft.com/office/drawing/2014/main" id="{B3BB85C4-88A8-5944-9EC5-68C2E536C37F}"/>
              </a:ext>
            </a:extLst>
          </p:cNvPr>
          <p:cNvSpPr>
            <a:spLocks noGrp="1"/>
          </p:cNvSpPr>
          <p:nvPr>
            <p:ph idx="1"/>
          </p:nvPr>
        </p:nvSpPr>
        <p:spPr/>
        <p:txBody>
          <a:bodyPr/>
          <a:lstStyle/>
          <a:p>
            <a:r>
              <a:rPr lang="en-US" dirty="0"/>
              <a:t>Snap revenue, 2017: $825 million</a:t>
            </a:r>
          </a:p>
          <a:p>
            <a:r>
              <a:rPr lang="en-US" dirty="0"/>
              <a:t>Snap advertising revenue, 2017: $804 million</a:t>
            </a:r>
          </a:p>
        </p:txBody>
      </p:sp>
      <p:sp>
        <p:nvSpPr>
          <p:cNvPr id="4" name="Slide Number Placeholder 3">
            <a:extLst>
              <a:ext uri="{FF2B5EF4-FFF2-40B4-BE49-F238E27FC236}">
                <a16:creationId xmlns:a16="http://schemas.microsoft.com/office/drawing/2014/main" id="{D5E89157-1139-EF45-B48A-A249DE637642}"/>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042367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0FA0-0DB3-0F4A-B2D1-C28431DE87D3}"/>
              </a:ext>
            </a:extLst>
          </p:cNvPr>
          <p:cNvSpPr>
            <a:spLocks noGrp="1"/>
          </p:cNvSpPr>
          <p:nvPr>
            <p:ph type="title"/>
          </p:nvPr>
        </p:nvSpPr>
        <p:spPr/>
        <p:txBody>
          <a:bodyPr/>
          <a:lstStyle/>
          <a:p>
            <a:r>
              <a:rPr lang="en-US" dirty="0"/>
              <a:t>Marketing side of social platforms</a:t>
            </a:r>
          </a:p>
        </p:txBody>
      </p:sp>
      <p:sp>
        <p:nvSpPr>
          <p:cNvPr id="3" name="Content Placeholder 2">
            <a:extLst>
              <a:ext uri="{FF2B5EF4-FFF2-40B4-BE49-F238E27FC236}">
                <a16:creationId xmlns:a16="http://schemas.microsoft.com/office/drawing/2014/main" id="{31D07A5C-3109-2A4D-A700-C4AD6729E5E6}"/>
              </a:ext>
            </a:extLst>
          </p:cNvPr>
          <p:cNvSpPr>
            <a:spLocks noGrp="1"/>
          </p:cNvSpPr>
          <p:nvPr>
            <p:ph idx="1"/>
          </p:nvPr>
        </p:nvSpPr>
        <p:spPr/>
        <p:txBody>
          <a:bodyPr/>
          <a:lstStyle/>
          <a:p>
            <a:r>
              <a:rPr lang="en-US" dirty="0">
                <a:hlinkClick r:id="rId2"/>
              </a:rPr>
              <a:t>https://www.facebook.com/adsmanager/</a:t>
            </a:r>
            <a:endParaRPr lang="en-US" dirty="0"/>
          </a:p>
          <a:p>
            <a:r>
              <a:rPr lang="en-US" dirty="0">
                <a:hlinkClick r:id="rId3"/>
              </a:rPr>
              <a:t>https://ads.twitter.com/</a:t>
            </a:r>
            <a:endParaRPr lang="en-US" dirty="0"/>
          </a:p>
          <a:p>
            <a:r>
              <a:rPr lang="en-US" dirty="0">
                <a:hlinkClick r:id="rId4"/>
              </a:rPr>
              <a:t>https://ads.snapchat.com/</a:t>
            </a:r>
            <a:endParaRPr lang="en-US" dirty="0"/>
          </a:p>
          <a:p>
            <a:endParaRPr lang="en-US" dirty="0"/>
          </a:p>
          <a:p>
            <a:r>
              <a:rPr lang="en-US" dirty="0"/>
              <a:t>Data brokers</a:t>
            </a:r>
          </a:p>
          <a:p>
            <a:pPr lvl="1"/>
            <a:r>
              <a:rPr lang="en-US" dirty="0"/>
              <a:t>Experian</a:t>
            </a:r>
          </a:p>
          <a:p>
            <a:pPr lvl="1"/>
            <a:r>
              <a:rPr lang="en-US" dirty="0" err="1"/>
              <a:t>Datalogix</a:t>
            </a:r>
            <a:r>
              <a:rPr lang="en-US" dirty="0"/>
              <a:t>/Oracle Data Cloud</a:t>
            </a:r>
          </a:p>
          <a:p>
            <a:pPr lvl="1"/>
            <a:r>
              <a:rPr lang="en-US" dirty="0"/>
              <a:t>Acxiom, Epsilon, CoreLogic, </a:t>
            </a:r>
            <a:r>
              <a:rPr lang="en-US" dirty="0" err="1"/>
              <a:t>PeekYou</a:t>
            </a:r>
            <a:r>
              <a:rPr lang="en-US" dirty="0"/>
              <a:t>, </a:t>
            </a:r>
            <a:r>
              <a:rPr lang="en-US" dirty="0" err="1"/>
              <a:t>Exactis</a:t>
            </a:r>
            <a:r>
              <a:rPr lang="en-US" dirty="0"/>
              <a:t>, etc.</a:t>
            </a:r>
          </a:p>
          <a:p>
            <a:pPr lvl="1"/>
            <a:endParaRPr lang="en-US" dirty="0"/>
          </a:p>
          <a:p>
            <a:r>
              <a:rPr lang="en-US" dirty="0"/>
              <a:t>Opt-out here: </a:t>
            </a:r>
            <a:r>
              <a:rPr lang="en-US" dirty="0">
                <a:hlinkClick r:id="rId5"/>
              </a:rPr>
              <a:t>https://motherboard.vice.com/en_us/article/ne9b3z/how-to-get-off-data-broker-and-people-search-sites-pipl-spokeo</a:t>
            </a:r>
            <a:r>
              <a:rPr lang="en-US" dirty="0"/>
              <a:t> </a:t>
            </a:r>
          </a:p>
        </p:txBody>
      </p:sp>
      <p:sp>
        <p:nvSpPr>
          <p:cNvPr id="4" name="Slide Number Placeholder 3">
            <a:extLst>
              <a:ext uri="{FF2B5EF4-FFF2-40B4-BE49-F238E27FC236}">
                <a16:creationId xmlns:a16="http://schemas.microsoft.com/office/drawing/2014/main" id="{0A4CBB4D-5131-1045-A696-2F515DA6A15D}"/>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1976152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22524-84D1-6D4F-8FB3-23F38C418CF4}"/>
              </a:ext>
            </a:extLst>
          </p:cNvPr>
          <p:cNvSpPr>
            <a:spLocks noGrp="1"/>
          </p:cNvSpPr>
          <p:nvPr>
            <p:ph type="title"/>
          </p:nvPr>
        </p:nvSpPr>
        <p:spPr/>
        <p:txBody>
          <a:bodyPr/>
          <a:lstStyle/>
          <a:p>
            <a:r>
              <a:rPr lang="en-US" dirty="0"/>
              <a:t>Module Assignment 4</a:t>
            </a:r>
          </a:p>
        </p:txBody>
      </p:sp>
      <p:sp>
        <p:nvSpPr>
          <p:cNvPr id="3" name="Content Placeholder 2">
            <a:extLst>
              <a:ext uri="{FF2B5EF4-FFF2-40B4-BE49-F238E27FC236}">
                <a16:creationId xmlns:a16="http://schemas.microsoft.com/office/drawing/2014/main" id="{CDE6EBAA-2669-F340-B9EA-56CB9200D91E}"/>
              </a:ext>
            </a:extLst>
          </p:cNvPr>
          <p:cNvSpPr>
            <a:spLocks noGrp="1"/>
          </p:cNvSpPr>
          <p:nvPr>
            <p:ph idx="1"/>
          </p:nvPr>
        </p:nvSpPr>
        <p:spPr>
          <a:xfrm>
            <a:off x="818712" y="1589187"/>
            <a:ext cx="10554574" cy="4572000"/>
          </a:xfrm>
        </p:spPr>
        <p:txBody>
          <a:bodyPr>
            <a:noAutofit/>
          </a:bodyPr>
          <a:lstStyle/>
          <a:p>
            <a:r>
              <a:rPr lang="en-US" dirty="0"/>
              <a:t>Due Friday, March 15 at 11:59pm</a:t>
            </a:r>
          </a:p>
          <a:p>
            <a:r>
              <a:rPr lang="en-US" b="1" dirty="0"/>
              <a:t>Objective</a:t>
            </a:r>
            <a:r>
              <a:rPr lang="en-US" dirty="0"/>
              <a:t>: Combine a diary study with a speculative analysis about how you could be re-identified</a:t>
            </a:r>
            <a:endParaRPr lang="en-US" i="1" dirty="0"/>
          </a:p>
          <a:p>
            <a:r>
              <a:rPr lang="en-US" b="1" dirty="0"/>
              <a:t>Diary study</a:t>
            </a:r>
            <a:r>
              <a:rPr lang="en-US" dirty="0"/>
              <a:t>: What are traces of data you generated by or about you in all your behavior over a week? What would those data look like if you were in charge of designing them?</a:t>
            </a:r>
          </a:p>
          <a:p>
            <a:pPr lvl="1"/>
            <a:r>
              <a:rPr lang="en-US" dirty="0"/>
              <a:t>Searches, clicks, impressions, engagements, logins, mobility</a:t>
            </a:r>
          </a:p>
          <a:p>
            <a:pPr lvl="1"/>
            <a:r>
              <a:rPr lang="en-US" dirty="0"/>
              <a:t>Find examples of what these data look like now (documentation, etc.)</a:t>
            </a:r>
          </a:p>
          <a:p>
            <a:r>
              <a:rPr lang="en-US" b="1" dirty="0"/>
              <a:t>Speculative analysis</a:t>
            </a:r>
            <a:r>
              <a:rPr lang="en-US" dirty="0"/>
              <a:t>: How could these different pieces of data be combined? What kinds of stories could they tell about your behavior ? </a:t>
            </a:r>
          </a:p>
          <a:p>
            <a:pPr lvl="1"/>
            <a:r>
              <a:rPr lang="en-US" dirty="0"/>
              <a:t>Fake up some data, perform the appropriate joins, and walk through an EDA that shows some behavioral patterns</a:t>
            </a:r>
          </a:p>
          <a:p>
            <a:r>
              <a:rPr lang="en-US" b="1" dirty="0"/>
              <a:t>Reflection</a:t>
            </a:r>
            <a:r>
              <a:rPr lang="en-US" dirty="0"/>
              <a:t>: What—if anything—could you do to prevent this data from being generated or joined? What would you need to change about your behavior, about the data being collected, about the ways it’s analyzed, </a:t>
            </a:r>
            <a:r>
              <a:rPr lang="en-US" i="1" dirty="0"/>
              <a:t>etc</a:t>
            </a:r>
            <a:r>
              <a:rPr lang="en-US" dirty="0"/>
              <a:t>.?</a:t>
            </a:r>
          </a:p>
        </p:txBody>
      </p:sp>
      <p:sp>
        <p:nvSpPr>
          <p:cNvPr id="4" name="Slide Number Placeholder 3">
            <a:extLst>
              <a:ext uri="{FF2B5EF4-FFF2-40B4-BE49-F238E27FC236}">
                <a16:creationId xmlns:a16="http://schemas.microsoft.com/office/drawing/2014/main" id="{D1F396A0-4B2C-C840-A4F8-D03605194F7E}"/>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2116607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4266F-7CA2-5649-AC1E-DDA1C1A9EDFE}"/>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06E947AD-3A47-7A4B-84FF-3CBE8E295180}"/>
              </a:ext>
            </a:extLst>
          </p:cNvPr>
          <p:cNvSpPr>
            <a:spLocks noGrp="1"/>
          </p:cNvSpPr>
          <p:nvPr>
            <p:ph idx="1"/>
          </p:nvPr>
        </p:nvSpPr>
        <p:spPr/>
        <p:txBody>
          <a:bodyPr/>
          <a:lstStyle/>
          <a:p>
            <a:r>
              <a:rPr lang="en-US" b="1" dirty="0"/>
              <a:t>Objective</a:t>
            </a:r>
            <a:r>
              <a:rPr lang="en-US" dirty="0"/>
              <a:t>: Combine a diary study with a speculative analysis about how you could be re-identified</a:t>
            </a:r>
          </a:p>
          <a:p>
            <a:pPr lvl="1"/>
            <a:r>
              <a:rPr lang="en-US" dirty="0"/>
              <a:t>“Do cannabis users spend more time watching documentaries?”</a:t>
            </a:r>
          </a:p>
          <a:p>
            <a:r>
              <a:rPr lang="en-US" b="1" dirty="0"/>
              <a:t>Diary study</a:t>
            </a:r>
            <a:r>
              <a:rPr lang="en-US" dirty="0"/>
              <a:t>: What are traces of data you generated by or about you in all your behavior over a week? What would those data look like if you were in charge of designing them?</a:t>
            </a:r>
          </a:p>
          <a:p>
            <a:pPr lvl="1"/>
            <a:r>
              <a:rPr lang="en-US" dirty="0"/>
              <a:t>Loyalty program and/or cell phone locations &amp; times + Netflix, Apple TV, Comcast, </a:t>
            </a:r>
            <a:r>
              <a:rPr lang="en-US" i="1" dirty="0"/>
              <a:t>etc</a:t>
            </a:r>
            <a:r>
              <a:rPr lang="en-US" dirty="0"/>
              <a:t>. consumption patterns</a:t>
            </a:r>
          </a:p>
          <a:p>
            <a:r>
              <a:rPr lang="en-US" b="1" dirty="0"/>
              <a:t>Speculative analysis</a:t>
            </a:r>
            <a:r>
              <a:rPr lang="en-US" dirty="0"/>
              <a:t>: How could these different pieces of data be combined? What kinds of stories could they tell about your behavior? </a:t>
            </a:r>
          </a:p>
          <a:p>
            <a:pPr lvl="1"/>
            <a:r>
              <a:rPr lang="en-US" dirty="0"/>
              <a:t>Cell phone number from loyalty + cell phone records</a:t>
            </a:r>
          </a:p>
          <a:p>
            <a:pPr lvl="1"/>
            <a:r>
              <a:rPr lang="en-US" dirty="0"/>
              <a:t>Address from Netflix account + cell phone account </a:t>
            </a:r>
          </a:p>
          <a:p>
            <a:r>
              <a:rPr lang="en-US" b="1" dirty="0"/>
              <a:t>Reflection</a:t>
            </a:r>
            <a:r>
              <a:rPr lang="en-US" dirty="0"/>
              <a:t>: What—if anything—could you do to prevent this data from being generated or joined? What would you need to change about your behavior, about the data being collected, about the ways it’s analyzed, </a:t>
            </a:r>
            <a:r>
              <a:rPr lang="en-US" i="1" dirty="0"/>
              <a:t>etc</a:t>
            </a:r>
            <a:r>
              <a:rPr lang="en-US" dirty="0"/>
              <a:t>.?</a:t>
            </a:r>
          </a:p>
          <a:p>
            <a:pPr lvl="1"/>
            <a:r>
              <a:rPr lang="en-US" dirty="0"/>
              <a:t>Privacy protections preventing common IDs like cell phone numbers from being joined to sensitive data</a:t>
            </a:r>
          </a:p>
        </p:txBody>
      </p:sp>
      <p:sp>
        <p:nvSpPr>
          <p:cNvPr id="4" name="Slide Number Placeholder 3">
            <a:extLst>
              <a:ext uri="{FF2B5EF4-FFF2-40B4-BE49-F238E27FC236}">
                <a16:creationId xmlns:a16="http://schemas.microsoft.com/office/drawing/2014/main" id="{5EE146E0-28ED-2D46-9E56-2A2B8DBFB588}"/>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3557141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326C-7CAD-7E41-B328-D65F1BE537BC}"/>
              </a:ext>
            </a:extLst>
          </p:cNvPr>
          <p:cNvSpPr>
            <a:spLocks noGrp="1"/>
          </p:cNvSpPr>
          <p:nvPr>
            <p:ph type="title"/>
          </p:nvPr>
        </p:nvSpPr>
        <p:spPr/>
        <p:txBody>
          <a:bodyPr/>
          <a:lstStyle/>
          <a:p>
            <a:r>
              <a:rPr lang="en-US" dirty="0"/>
              <a:t>How would data look? Loyalty program</a:t>
            </a:r>
          </a:p>
        </p:txBody>
      </p:sp>
      <p:sp>
        <p:nvSpPr>
          <p:cNvPr id="4" name="Slide Number Placeholder 3">
            <a:extLst>
              <a:ext uri="{FF2B5EF4-FFF2-40B4-BE49-F238E27FC236}">
                <a16:creationId xmlns:a16="http://schemas.microsoft.com/office/drawing/2014/main" id="{C6CF37D9-3EB3-B941-AA39-A91DEC4864BB}"/>
              </a:ext>
            </a:extLst>
          </p:cNvPr>
          <p:cNvSpPr>
            <a:spLocks noGrp="1"/>
          </p:cNvSpPr>
          <p:nvPr>
            <p:ph type="sldNum" sz="quarter" idx="12"/>
          </p:nvPr>
        </p:nvSpPr>
        <p:spPr/>
        <p:txBody>
          <a:bodyPr/>
          <a:lstStyle/>
          <a:p>
            <a:fld id="{D57F1E4F-1CFF-5643-939E-217C01CDF565}" type="slidenum">
              <a:rPr lang="en-US" smtClean="0"/>
              <a:pPr/>
              <a:t>13</a:t>
            </a:fld>
            <a:endParaRPr lang="en-US" dirty="0"/>
          </a:p>
        </p:txBody>
      </p:sp>
      <p:graphicFrame>
        <p:nvGraphicFramePr>
          <p:cNvPr id="5" name="Table 4">
            <a:extLst>
              <a:ext uri="{FF2B5EF4-FFF2-40B4-BE49-F238E27FC236}">
                <a16:creationId xmlns:a16="http://schemas.microsoft.com/office/drawing/2014/main" id="{9C1A4F6E-EA3B-8341-9F81-C3DEA83B0A61}"/>
              </a:ext>
            </a:extLst>
          </p:cNvPr>
          <p:cNvGraphicFramePr>
            <a:graphicFrameLocks noGrp="1"/>
          </p:cNvGraphicFramePr>
          <p:nvPr>
            <p:extLst>
              <p:ext uri="{D42A27DB-BD31-4B8C-83A1-F6EECF244321}">
                <p14:modId xmlns:p14="http://schemas.microsoft.com/office/powerpoint/2010/main" val="3144746125"/>
              </p:ext>
            </p:extLst>
          </p:nvPr>
        </p:nvGraphicFramePr>
        <p:xfrm>
          <a:off x="399971" y="2687320"/>
          <a:ext cx="6502400" cy="14833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622804687"/>
                    </a:ext>
                  </a:extLst>
                </a:gridCol>
                <a:gridCol w="1625600">
                  <a:extLst>
                    <a:ext uri="{9D8B030D-6E8A-4147-A177-3AD203B41FA5}">
                      <a16:colId xmlns:a16="http://schemas.microsoft.com/office/drawing/2014/main" val="720359500"/>
                    </a:ext>
                  </a:extLst>
                </a:gridCol>
                <a:gridCol w="1625600">
                  <a:extLst>
                    <a:ext uri="{9D8B030D-6E8A-4147-A177-3AD203B41FA5}">
                      <a16:colId xmlns:a16="http://schemas.microsoft.com/office/drawing/2014/main" val="2653276520"/>
                    </a:ext>
                  </a:extLst>
                </a:gridCol>
                <a:gridCol w="1625600">
                  <a:extLst>
                    <a:ext uri="{9D8B030D-6E8A-4147-A177-3AD203B41FA5}">
                      <a16:colId xmlns:a16="http://schemas.microsoft.com/office/drawing/2014/main" val="2165486403"/>
                    </a:ext>
                  </a:extLst>
                </a:gridCol>
              </a:tblGrid>
              <a:tr h="370840">
                <a:tc>
                  <a:txBody>
                    <a:bodyPr/>
                    <a:lstStyle/>
                    <a:p>
                      <a:r>
                        <a:rPr lang="en-US" dirty="0" err="1"/>
                        <a:t>transaction_id</a:t>
                      </a:r>
                      <a:endParaRPr lang="en-US" dirty="0"/>
                    </a:p>
                  </a:txBody>
                  <a:tcPr/>
                </a:tc>
                <a:tc>
                  <a:txBody>
                    <a:bodyPr/>
                    <a:lstStyle/>
                    <a:p>
                      <a:r>
                        <a:rPr lang="en-US" dirty="0"/>
                        <a:t>timestamp</a:t>
                      </a:r>
                    </a:p>
                  </a:txBody>
                  <a:tcPr/>
                </a:tc>
                <a:tc>
                  <a:txBody>
                    <a:bodyPr/>
                    <a:lstStyle/>
                    <a:p>
                      <a:r>
                        <a:rPr lang="en-US" dirty="0" err="1"/>
                        <a:t>customer_id</a:t>
                      </a:r>
                      <a:endParaRPr lang="en-US" dirty="0"/>
                    </a:p>
                  </a:txBody>
                  <a:tcPr/>
                </a:tc>
                <a:tc>
                  <a:txBody>
                    <a:bodyPr/>
                    <a:lstStyle/>
                    <a:p>
                      <a:r>
                        <a:rPr lang="en-US" dirty="0" err="1"/>
                        <a:t>item_id</a:t>
                      </a:r>
                      <a:endParaRPr lang="en-US" dirty="0"/>
                    </a:p>
                  </a:txBody>
                  <a:tcPr/>
                </a:tc>
                <a:extLst>
                  <a:ext uri="{0D108BD9-81ED-4DB2-BD59-A6C34878D82A}">
                    <a16:rowId xmlns:a16="http://schemas.microsoft.com/office/drawing/2014/main" val="3058524847"/>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153147691"/>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422140020"/>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74627568"/>
                  </a:ext>
                </a:extLst>
              </a:tr>
            </a:tbl>
          </a:graphicData>
        </a:graphic>
      </p:graphicFrame>
      <p:graphicFrame>
        <p:nvGraphicFramePr>
          <p:cNvPr id="6" name="Table 5">
            <a:extLst>
              <a:ext uri="{FF2B5EF4-FFF2-40B4-BE49-F238E27FC236}">
                <a16:creationId xmlns:a16="http://schemas.microsoft.com/office/drawing/2014/main" id="{9FF77745-B0EC-D04C-9595-C6DF93F4D90E}"/>
              </a:ext>
            </a:extLst>
          </p:cNvPr>
          <p:cNvGraphicFramePr>
            <a:graphicFrameLocks noGrp="1"/>
          </p:cNvGraphicFramePr>
          <p:nvPr>
            <p:extLst>
              <p:ext uri="{D42A27DB-BD31-4B8C-83A1-F6EECF244321}">
                <p14:modId xmlns:p14="http://schemas.microsoft.com/office/powerpoint/2010/main" val="2805111675"/>
              </p:ext>
            </p:extLst>
          </p:nvPr>
        </p:nvGraphicFramePr>
        <p:xfrm>
          <a:off x="7054128" y="1894347"/>
          <a:ext cx="4876800" cy="14833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622804687"/>
                    </a:ext>
                  </a:extLst>
                </a:gridCol>
                <a:gridCol w="1625600">
                  <a:extLst>
                    <a:ext uri="{9D8B030D-6E8A-4147-A177-3AD203B41FA5}">
                      <a16:colId xmlns:a16="http://schemas.microsoft.com/office/drawing/2014/main" val="720359500"/>
                    </a:ext>
                  </a:extLst>
                </a:gridCol>
                <a:gridCol w="1625600">
                  <a:extLst>
                    <a:ext uri="{9D8B030D-6E8A-4147-A177-3AD203B41FA5}">
                      <a16:colId xmlns:a16="http://schemas.microsoft.com/office/drawing/2014/main" val="2653276520"/>
                    </a:ext>
                  </a:extLst>
                </a:gridCol>
              </a:tblGrid>
              <a:tr h="370840">
                <a:tc>
                  <a:txBody>
                    <a:bodyPr/>
                    <a:lstStyle/>
                    <a:p>
                      <a:r>
                        <a:rPr lang="en-US" dirty="0" err="1"/>
                        <a:t>customer_id</a:t>
                      </a:r>
                      <a:endParaRPr lang="en-US" dirty="0"/>
                    </a:p>
                  </a:txBody>
                  <a:tcPr/>
                </a:tc>
                <a:tc>
                  <a:txBody>
                    <a:bodyPr/>
                    <a:lstStyle/>
                    <a:p>
                      <a:r>
                        <a:rPr lang="en-US" dirty="0"/>
                        <a:t>address</a:t>
                      </a:r>
                    </a:p>
                  </a:txBody>
                  <a:tcPr/>
                </a:tc>
                <a:tc>
                  <a:txBody>
                    <a:bodyPr/>
                    <a:lstStyle/>
                    <a:p>
                      <a:r>
                        <a:rPr lang="en-US" dirty="0"/>
                        <a:t>phone</a:t>
                      </a:r>
                    </a:p>
                  </a:txBody>
                  <a:tcPr/>
                </a:tc>
                <a:extLst>
                  <a:ext uri="{0D108BD9-81ED-4DB2-BD59-A6C34878D82A}">
                    <a16:rowId xmlns:a16="http://schemas.microsoft.com/office/drawing/2014/main" val="3058524847"/>
                  </a:ext>
                </a:extLst>
              </a:tr>
              <a:tr h="370840">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153147691"/>
                  </a:ext>
                </a:extLst>
              </a:tr>
              <a:tr h="370840">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422140020"/>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74627568"/>
                  </a:ext>
                </a:extLst>
              </a:tr>
            </a:tbl>
          </a:graphicData>
        </a:graphic>
      </p:graphicFrame>
      <p:graphicFrame>
        <p:nvGraphicFramePr>
          <p:cNvPr id="14" name="Table 13">
            <a:extLst>
              <a:ext uri="{FF2B5EF4-FFF2-40B4-BE49-F238E27FC236}">
                <a16:creationId xmlns:a16="http://schemas.microsoft.com/office/drawing/2014/main" id="{7ACE5216-8BA3-CD44-91D4-65A4BB2A94F2}"/>
              </a:ext>
            </a:extLst>
          </p:cNvPr>
          <p:cNvGraphicFramePr>
            <a:graphicFrameLocks noGrp="1"/>
          </p:cNvGraphicFramePr>
          <p:nvPr>
            <p:extLst>
              <p:ext uri="{D42A27DB-BD31-4B8C-83A1-F6EECF244321}">
                <p14:modId xmlns:p14="http://schemas.microsoft.com/office/powerpoint/2010/main" val="2536848436"/>
              </p:ext>
            </p:extLst>
          </p:nvPr>
        </p:nvGraphicFramePr>
        <p:xfrm>
          <a:off x="7054128" y="3508631"/>
          <a:ext cx="4876800" cy="14833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622804687"/>
                    </a:ext>
                  </a:extLst>
                </a:gridCol>
                <a:gridCol w="1625600">
                  <a:extLst>
                    <a:ext uri="{9D8B030D-6E8A-4147-A177-3AD203B41FA5}">
                      <a16:colId xmlns:a16="http://schemas.microsoft.com/office/drawing/2014/main" val="720359500"/>
                    </a:ext>
                  </a:extLst>
                </a:gridCol>
                <a:gridCol w="1625600">
                  <a:extLst>
                    <a:ext uri="{9D8B030D-6E8A-4147-A177-3AD203B41FA5}">
                      <a16:colId xmlns:a16="http://schemas.microsoft.com/office/drawing/2014/main" val="2653276520"/>
                    </a:ext>
                  </a:extLst>
                </a:gridCol>
              </a:tblGrid>
              <a:tr h="370840">
                <a:tc>
                  <a:txBody>
                    <a:bodyPr/>
                    <a:lstStyle/>
                    <a:p>
                      <a:r>
                        <a:rPr lang="en-US" dirty="0" err="1"/>
                        <a:t>item_id</a:t>
                      </a:r>
                      <a:endParaRPr lang="en-US" dirty="0"/>
                    </a:p>
                  </a:txBody>
                  <a:tcPr/>
                </a:tc>
                <a:tc>
                  <a:txBody>
                    <a:bodyPr/>
                    <a:lstStyle/>
                    <a:p>
                      <a:r>
                        <a:rPr lang="en-US" dirty="0"/>
                        <a:t>name</a:t>
                      </a:r>
                    </a:p>
                  </a:txBody>
                  <a:tcPr/>
                </a:tc>
                <a:tc>
                  <a:txBody>
                    <a:bodyPr/>
                    <a:lstStyle/>
                    <a:p>
                      <a:r>
                        <a:rPr lang="en-US" dirty="0"/>
                        <a:t>type</a:t>
                      </a:r>
                    </a:p>
                  </a:txBody>
                  <a:tcPr/>
                </a:tc>
                <a:extLst>
                  <a:ext uri="{0D108BD9-81ED-4DB2-BD59-A6C34878D82A}">
                    <a16:rowId xmlns:a16="http://schemas.microsoft.com/office/drawing/2014/main" val="3058524847"/>
                  </a:ext>
                </a:extLst>
              </a:tr>
              <a:tr h="370840">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153147691"/>
                  </a:ext>
                </a:extLst>
              </a:tr>
              <a:tr h="370840">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422140020"/>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74627568"/>
                  </a:ext>
                </a:extLst>
              </a:tr>
            </a:tbl>
          </a:graphicData>
        </a:graphic>
      </p:graphicFrame>
    </p:spTree>
    <p:extLst>
      <p:ext uri="{BB962C8B-B14F-4D97-AF65-F5344CB8AC3E}">
        <p14:creationId xmlns:p14="http://schemas.microsoft.com/office/powerpoint/2010/main" val="3215989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326C-7CAD-7E41-B328-D65F1BE537BC}"/>
              </a:ext>
            </a:extLst>
          </p:cNvPr>
          <p:cNvSpPr>
            <a:spLocks noGrp="1"/>
          </p:cNvSpPr>
          <p:nvPr>
            <p:ph type="title"/>
          </p:nvPr>
        </p:nvSpPr>
        <p:spPr/>
        <p:txBody>
          <a:bodyPr/>
          <a:lstStyle/>
          <a:p>
            <a:r>
              <a:rPr lang="en-US" dirty="0"/>
              <a:t>How would data look? TV consumption</a:t>
            </a:r>
          </a:p>
        </p:txBody>
      </p:sp>
      <p:sp>
        <p:nvSpPr>
          <p:cNvPr id="4" name="Slide Number Placeholder 3">
            <a:extLst>
              <a:ext uri="{FF2B5EF4-FFF2-40B4-BE49-F238E27FC236}">
                <a16:creationId xmlns:a16="http://schemas.microsoft.com/office/drawing/2014/main" id="{C6CF37D9-3EB3-B941-AA39-A91DEC4864BB}"/>
              </a:ext>
            </a:extLst>
          </p:cNvPr>
          <p:cNvSpPr>
            <a:spLocks noGrp="1"/>
          </p:cNvSpPr>
          <p:nvPr>
            <p:ph type="sldNum" sz="quarter" idx="12"/>
          </p:nvPr>
        </p:nvSpPr>
        <p:spPr/>
        <p:txBody>
          <a:bodyPr/>
          <a:lstStyle/>
          <a:p>
            <a:fld id="{D57F1E4F-1CFF-5643-939E-217C01CDF565}" type="slidenum">
              <a:rPr lang="en-US" smtClean="0"/>
              <a:pPr/>
              <a:t>14</a:t>
            </a:fld>
            <a:endParaRPr lang="en-US" dirty="0"/>
          </a:p>
        </p:txBody>
      </p:sp>
      <p:graphicFrame>
        <p:nvGraphicFramePr>
          <p:cNvPr id="8" name="Table 7">
            <a:extLst>
              <a:ext uri="{FF2B5EF4-FFF2-40B4-BE49-F238E27FC236}">
                <a16:creationId xmlns:a16="http://schemas.microsoft.com/office/drawing/2014/main" id="{9D6D6AFE-42E3-F947-ADCA-E28EB5370E00}"/>
              </a:ext>
            </a:extLst>
          </p:cNvPr>
          <p:cNvGraphicFramePr>
            <a:graphicFrameLocks noGrp="1"/>
          </p:cNvGraphicFramePr>
          <p:nvPr>
            <p:extLst>
              <p:ext uri="{D42A27DB-BD31-4B8C-83A1-F6EECF244321}">
                <p14:modId xmlns:p14="http://schemas.microsoft.com/office/powerpoint/2010/main" val="4275369581"/>
              </p:ext>
            </p:extLst>
          </p:nvPr>
        </p:nvGraphicFramePr>
        <p:xfrm>
          <a:off x="399971" y="2687320"/>
          <a:ext cx="6502400" cy="14833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622804687"/>
                    </a:ext>
                  </a:extLst>
                </a:gridCol>
                <a:gridCol w="1625600">
                  <a:extLst>
                    <a:ext uri="{9D8B030D-6E8A-4147-A177-3AD203B41FA5}">
                      <a16:colId xmlns:a16="http://schemas.microsoft.com/office/drawing/2014/main" val="720359500"/>
                    </a:ext>
                  </a:extLst>
                </a:gridCol>
                <a:gridCol w="1625600">
                  <a:extLst>
                    <a:ext uri="{9D8B030D-6E8A-4147-A177-3AD203B41FA5}">
                      <a16:colId xmlns:a16="http://schemas.microsoft.com/office/drawing/2014/main" val="2653276520"/>
                    </a:ext>
                  </a:extLst>
                </a:gridCol>
                <a:gridCol w="1625600">
                  <a:extLst>
                    <a:ext uri="{9D8B030D-6E8A-4147-A177-3AD203B41FA5}">
                      <a16:colId xmlns:a16="http://schemas.microsoft.com/office/drawing/2014/main" val="2165486403"/>
                    </a:ext>
                  </a:extLst>
                </a:gridCol>
              </a:tblGrid>
              <a:tr h="370840">
                <a:tc>
                  <a:txBody>
                    <a:bodyPr/>
                    <a:lstStyle/>
                    <a:p>
                      <a:r>
                        <a:rPr lang="en-US" sz="1800" dirty="0" err="1"/>
                        <a:t>customer_id</a:t>
                      </a:r>
                      <a:endParaRPr lang="en-US" sz="1800" dirty="0"/>
                    </a:p>
                  </a:txBody>
                  <a:tcPr/>
                </a:tc>
                <a:tc>
                  <a:txBody>
                    <a:bodyPr/>
                    <a:lstStyle/>
                    <a:p>
                      <a:r>
                        <a:rPr lang="en-US" sz="1800" dirty="0" err="1"/>
                        <a:t>program_id</a:t>
                      </a:r>
                      <a:endParaRPr lang="en-US" sz="1800" dirty="0"/>
                    </a:p>
                  </a:txBody>
                  <a:tcPr/>
                </a:tc>
                <a:tc>
                  <a:txBody>
                    <a:bodyPr/>
                    <a:lstStyle/>
                    <a:p>
                      <a:r>
                        <a:rPr lang="en-US" sz="1800" dirty="0" err="1"/>
                        <a:t>start_ts</a:t>
                      </a:r>
                      <a:endParaRPr lang="en-US" sz="1800" dirty="0"/>
                    </a:p>
                  </a:txBody>
                  <a:tcPr/>
                </a:tc>
                <a:tc>
                  <a:txBody>
                    <a:bodyPr/>
                    <a:lstStyle/>
                    <a:p>
                      <a:r>
                        <a:rPr lang="en-US" sz="1800" dirty="0" err="1"/>
                        <a:t>stop_ts</a:t>
                      </a:r>
                      <a:endParaRPr lang="en-US" sz="1800" dirty="0"/>
                    </a:p>
                  </a:txBody>
                  <a:tcPr/>
                </a:tc>
                <a:extLst>
                  <a:ext uri="{0D108BD9-81ED-4DB2-BD59-A6C34878D82A}">
                    <a16:rowId xmlns:a16="http://schemas.microsoft.com/office/drawing/2014/main" val="3058524847"/>
                  </a:ext>
                </a:extLst>
              </a:tr>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153147691"/>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422140020"/>
                  </a:ext>
                </a:extLst>
              </a:tr>
              <a:tr h="370840">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74627568"/>
                  </a:ext>
                </a:extLst>
              </a:tr>
            </a:tbl>
          </a:graphicData>
        </a:graphic>
      </p:graphicFrame>
      <p:graphicFrame>
        <p:nvGraphicFramePr>
          <p:cNvPr id="9" name="Table 8">
            <a:extLst>
              <a:ext uri="{FF2B5EF4-FFF2-40B4-BE49-F238E27FC236}">
                <a16:creationId xmlns:a16="http://schemas.microsoft.com/office/drawing/2014/main" id="{FD17983B-3ADC-5B4B-A1AC-A86407AB1F1E}"/>
              </a:ext>
            </a:extLst>
          </p:cNvPr>
          <p:cNvGraphicFramePr>
            <a:graphicFrameLocks noGrp="1"/>
          </p:cNvGraphicFramePr>
          <p:nvPr>
            <p:extLst>
              <p:ext uri="{D42A27DB-BD31-4B8C-83A1-F6EECF244321}">
                <p14:modId xmlns:p14="http://schemas.microsoft.com/office/powerpoint/2010/main" val="2769395175"/>
              </p:ext>
            </p:extLst>
          </p:nvPr>
        </p:nvGraphicFramePr>
        <p:xfrm>
          <a:off x="7019404" y="1894347"/>
          <a:ext cx="4876800" cy="14833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622804687"/>
                    </a:ext>
                  </a:extLst>
                </a:gridCol>
                <a:gridCol w="1625600">
                  <a:extLst>
                    <a:ext uri="{9D8B030D-6E8A-4147-A177-3AD203B41FA5}">
                      <a16:colId xmlns:a16="http://schemas.microsoft.com/office/drawing/2014/main" val="720359500"/>
                    </a:ext>
                  </a:extLst>
                </a:gridCol>
                <a:gridCol w="1625600">
                  <a:extLst>
                    <a:ext uri="{9D8B030D-6E8A-4147-A177-3AD203B41FA5}">
                      <a16:colId xmlns:a16="http://schemas.microsoft.com/office/drawing/2014/main" val="2653276520"/>
                    </a:ext>
                  </a:extLst>
                </a:gridCol>
              </a:tblGrid>
              <a:tr h="370840">
                <a:tc>
                  <a:txBody>
                    <a:bodyPr/>
                    <a:lstStyle/>
                    <a:p>
                      <a:r>
                        <a:rPr lang="en-US" dirty="0" err="1"/>
                        <a:t>customer_id</a:t>
                      </a:r>
                      <a:endParaRPr lang="en-US" dirty="0"/>
                    </a:p>
                  </a:txBody>
                  <a:tcPr/>
                </a:tc>
                <a:tc>
                  <a:txBody>
                    <a:bodyPr/>
                    <a:lstStyle/>
                    <a:p>
                      <a:r>
                        <a:rPr lang="en-US" dirty="0"/>
                        <a:t>address</a:t>
                      </a:r>
                    </a:p>
                  </a:txBody>
                  <a:tcPr/>
                </a:tc>
                <a:tc>
                  <a:txBody>
                    <a:bodyPr/>
                    <a:lstStyle/>
                    <a:p>
                      <a:r>
                        <a:rPr lang="en-US" dirty="0"/>
                        <a:t>phone</a:t>
                      </a:r>
                    </a:p>
                  </a:txBody>
                  <a:tcPr/>
                </a:tc>
                <a:extLst>
                  <a:ext uri="{0D108BD9-81ED-4DB2-BD59-A6C34878D82A}">
                    <a16:rowId xmlns:a16="http://schemas.microsoft.com/office/drawing/2014/main" val="3058524847"/>
                  </a:ext>
                </a:extLst>
              </a:tr>
              <a:tr h="370840">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15314769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22140020"/>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74627568"/>
                  </a:ext>
                </a:extLst>
              </a:tr>
            </a:tbl>
          </a:graphicData>
        </a:graphic>
      </p:graphicFrame>
      <p:graphicFrame>
        <p:nvGraphicFramePr>
          <p:cNvPr id="7" name="Table 6">
            <a:extLst>
              <a:ext uri="{FF2B5EF4-FFF2-40B4-BE49-F238E27FC236}">
                <a16:creationId xmlns:a16="http://schemas.microsoft.com/office/drawing/2014/main" id="{A1FF6709-8AA3-564A-8488-179A8093C99A}"/>
              </a:ext>
            </a:extLst>
          </p:cNvPr>
          <p:cNvGraphicFramePr>
            <a:graphicFrameLocks noGrp="1"/>
          </p:cNvGraphicFramePr>
          <p:nvPr>
            <p:extLst>
              <p:ext uri="{D42A27DB-BD31-4B8C-83A1-F6EECF244321}">
                <p14:modId xmlns:p14="http://schemas.microsoft.com/office/powerpoint/2010/main" val="3437341926"/>
              </p:ext>
            </p:extLst>
          </p:nvPr>
        </p:nvGraphicFramePr>
        <p:xfrm>
          <a:off x="7019404" y="3508631"/>
          <a:ext cx="4876800" cy="14833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622804687"/>
                    </a:ext>
                  </a:extLst>
                </a:gridCol>
                <a:gridCol w="1625600">
                  <a:extLst>
                    <a:ext uri="{9D8B030D-6E8A-4147-A177-3AD203B41FA5}">
                      <a16:colId xmlns:a16="http://schemas.microsoft.com/office/drawing/2014/main" val="720359500"/>
                    </a:ext>
                  </a:extLst>
                </a:gridCol>
                <a:gridCol w="1625600">
                  <a:extLst>
                    <a:ext uri="{9D8B030D-6E8A-4147-A177-3AD203B41FA5}">
                      <a16:colId xmlns:a16="http://schemas.microsoft.com/office/drawing/2014/main" val="2653276520"/>
                    </a:ext>
                  </a:extLst>
                </a:gridCol>
              </a:tblGrid>
              <a:tr h="370840">
                <a:tc>
                  <a:txBody>
                    <a:bodyPr/>
                    <a:lstStyle/>
                    <a:p>
                      <a:r>
                        <a:rPr lang="en-US" dirty="0" err="1"/>
                        <a:t>program_id</a:t>
                      </a:r>
                      <a:endParaRPr lang="en-US" dirty="0"/>
                    </a:p>
                  </a:txBody>
                  <a:tcPr/>
                </a:tc>
                <a:tc>
                  <a:txBody>
                    <a:bodyPr/>
                    <a:lstStyle/>
                    <a:p>
                      <a:r>
                        <a:rPr lang="en-US" dirty="0"/>
                        <a:t>name</a:t>
                      </a:r>
                    </a:p>
                  </a:txBody>
                  <a:tcPr/>
                </a:tc>
                <a:tc>
                  <a:txBody>
                    <a:bodyPr/>
                    <a:lstStyle/>
                    <a:p>
                      <a:r>
                        <a:rPr lang="en-US" dirty="0"/>
                        <a:t>genre</a:t>
                      </a:r>
                    </a:p>
                  </a:txBody>
                  <a:tcPr/>
                </a:tc>
                <a:extLst>
                  <a:ext uri="{0D108BD9-81ED-4DB2-BD59-A6C34878D82A}">
                    <a16:rowId xmlns:a16="http://schemas.microsoft.com/office/drawing/2014/main" val="3058524847"/>
                  </a:ext>
                </a:extLst>
              </a:tr>
              <a:tr h="370840">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15314769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22140020"/>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74627568"/>
                  </a:ext>
                </a:extLst>
              </a:tr>
            </a:tbl>
          </a:graphicData>
        </a:graphic>
      </p:graphicFrame>
    </p:spTree>
    <p:extLst>
      <p:ext uri="{BB962C8B-B14F-4D97-AF65-F5344CB8AC3E}">
        <p14:creationId xmlns:p14="http://schemas.microsoft.com/office/powerpoint/2010/main" val="2481291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326C-7CAD-7E41-B328-D65F1BE537BC}"/>
              </a:ext>
            </a:extLst>
          </p:cNvPr>
          <p:cNvSpPr>
            <a:spLocks noGrp="1"/>
          </p:cNvSpPr>
          <p:nvPr>
            <p:ph type="title"/>
          </p:nvPr>
        </p:nvSpPr>
        <p:spPr/>
        <p:txBody>
          <a:bodyPr/>
          <a:lstStyle/>
          <a:p>
            <a:r>
              <a:rPr lang="en-US" dirty="0"/>
              <a:t>How would data look? Cell phone</a:t>
            </a:r>
          </a:p>
        </p:txBody>
      </p:sp>
      <p:sp>
        <p:nvSpPr>
          <p:cNvPr id="4" name="Slide Number Placeholder 3">
            <a:extLst>
              <a:ext uri="{FF2B5EF4-FFF2-40B4-BE49-F238E27FC236}">
                <a16:creationId xmlns:a16="http://schemas.microsoft.com/office/drawing/2014/main" id="{C6CF37D9-3EB3-B941-AA39-A91DEC4864BB}"/>
              </a:ext>
            </a:extLst>
          </p:cNvPr>
          <p:cNvSpPr>
            <a:spLocks noGrp="1"/>
          </p:cNvSpPr>
          <p:nvPr>
            <p:ph type="sldNum" sz="quarter" idx="12"/>
          </p:nvPr>
        </p:nvSpPr>
        <p:spPr/>
        <p:txBody>
          <a:bodyPr/>
          <a:lstStyle/>
          <a:p>
            <a:fld id="{D57F1E4F-1CFF-5643-939E-217C01CDF565}" type="slidenum">
              <a:rPr lang="en-US" smtClean="0"/>
              <a:pPr/>
              <a:t>15</a:t>
            </a:fld>
            <a:endParaRPr lang="en-US" dirty="0"/>
          </a:p>
        </p:txBody>
      </p:sp>
      <p:graphicFrame>
        <p:nvGraphicFramePr>
          <p:cNvPr id="8" name="Table 7">
            <a:extLst>
              <a:ext uri="{FF2B5EF4-FFF2-40B4-BE49-F238E27FC236}">
                <a16:creationId xmlns:a16="http://schemas.microsoft.com/office/drawing/2014/main" id="{9D6D6AFE-42E3-F947-ADCA-E28EB5370E00}"/>
              </a:ext>
            </a:extLst>
          </p:cNvPr>
          <p:cNvGraphicFramePr>
            <a:graphicFrameLocks noGrp="1"/>
          </p:cNvGraphicFramePr>
          <p:nvPr>
            <p:extLst>
              <p:ext uri="{D42A27DB-BD31-4B8C-83A1-F6EECF244321}">
                <p14:modId xmlns:p14="http://schemas.microsoft.com/office/powerpoint/2010/main" val="3317638381"/>
              </p:ext>
            </p:extLst>
          </p:nvPr>
        </p:nvGraphicFramePr>
        <p:xfrm>
          <a:off x="399971" y="2687320"/>
          <a:ext cx="6502400" cy="14833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622804687"/>
                    </a:ext>
                  </a:extLst>
                </a:gridCol>
                <a:gridCol w="1625600">
                  <a:extLst>
                    <a:ext uri="{9D8B030D-6E8A-4147-A177-3AD203B41FA5}">
                      <a16:colId xmlns:a16="http://schemas.microsoft.com/office/drawing/2014/main" val="720359500"/>
                    </a:ext>
                  </a:extLst>
                </a:gridCol>
                <a:gridCol w="1625600">
                  <a:extLst>
                    <a:ext uri="{9D8B030D-6E8A-4147-A177-3AD203B41FA5}">
                      <a16:colId xmlns:a16="http://schemas.microsoft.com/office/drawing/2014/main" val="2653276520"/>
                    </a:ext>
                  </a:extLst>
                </a:gridCol>
                <a:gridCol w="1625600">
                  <a:extLst>
                    <a:ext uri="{9D8B030D-6E8A-4147-A177-3AD203B41FA5}">
                      <a16:colId xmlns:a16="http://schemas.microsoft.com/office/drawing/2014/main" val="2165486403"/>
                    </a:ext>
                  </a:extLst>
                </a:gridCol>
              </a:tblGrid>
              <a:tr h="370840">
                <a:tc>
                  <a:txBody>
                    <a:bodyPr/>
                    <a:lstStyle/>
                    <a:p>
                      <a:r>
                        <a:rPr lang="en-US" dirty="0" err="1"/>
                        <a:t>phone_id</a:t>
                      </a:r>
                      <a:endParaRPr lang="en-US" dirty="0"/>
                    </a:p>
                  </a:txBody>
                  <a:tcPr/>
                </a:tc>
                <a:tc>
                  <a:txBody>
                    <a:bodyPr/>
                    <a:lstStyle/>
                    <a:p>
                      <a:r>
                        <a:rPr lang="en-US" dirty="0"/>
                        <a:t>timestamp</a:t>
                      </a:r>
                    </a:p>
                  </a:txBody>
                  <a:tcPr/>
                </a:tc>
                <a:tc>
                  <a:txBody>
                    <a:bodyPr/>
                    <a:lstStyle/>
                    <a:p>
                      <a:r>
                        <a:rPr lang="en-US" dirty="0"/>
                        <a:t>latitude</a:t>
                      </a:r>
                    </a:p>
                  </a:txBody>
                  <a:tcPr/>
                </a:tc>
                <a:tc>
                  <a:txBody>
                    <a:bodyPr/>
                    <a:lstStyle/>
                    <a:p>
                      <a:r>
                        <a:rPr lang="en-US" dirty="0"/>
                        <a:t>longitude</a:t>
                      </a:r>
                    </a:p>
                  </a:txBody>
                  <a:tcPr/>
                </a:tc>
                <a:extLst>
                  <a:ext uri="{0D108BD9-81ED-4DB2-BD59-A6C34878D82A}">
                    <a16:rowId xmlns:a16="http://schemas.microsoft.com/office/drawing/2014/main" val="3058524847"/>
                  </a:ext>
                </a:extLst>
              </a:tr>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153147691"/>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22140020"/>
                  </a:ext>
                </a:extLst>
              </a:tr>
              <a:tr h="370840">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74627568"/>
                  </a:ext>
                </a:extLst>
              </a:tr>
            </a:tbl>
          </a:graphicData>
        </a:graphic>
      </p:graphicFrame>
      <p:graphicFrame>
        <p:nvGraphicFramePr>
          <p:cNvPr id="9" name="Table 8">
            <a:extLst>
              <a:ext uri="{FF2B5EF4-FFF2-40B4-BE49-F238E27FC236}">
                <a16:creationId xmlns:a16="http://schemas.microsoft.com/office/drawing/2014/main" id="{FD17983B-3ADC-5B4B-A1AC-A86407AB1F1E}"/>
              </a:ext>
            </a:extLst>
          </p:cNvPr>
          <p:cNvGraphicFramePr>
            <a:graphicFrameLocks noGrp="1"/>
          </p:cNvGraphicFramePr>
          <p:nvPr>
            <p:extLst>
              <p:ext uri="{D42A27DB-BD31-4B8C-83A1-F6EECF244321}">
                <p14:modId xmlns:p14="http://schemas.microsoft.com/office/powerpoint/2010/main" val="1119917138"/>
              </p:ext>
            </p:extLst>
          </p:nvPr>
        </p:nvGraphicFramePr>
        <p:xfrm>
          <a:off x="7019404" y="1894347"/>
          <a:ext cx="4876800" cy="14833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622804687"/>
                    </a:ext>
                  </a:extLst>
                </a:gridCol>
                <a:gridCol w="1625600">
                  <a:extLst>
                    <a:ext uri="{9D8B030D-6E8A-4147-A177-3AD203B41FA5}">
                      <a16:colId xmlns:a16="http://schemas.microsoft.com/office/drawing/2014/main" val="720359500"/>
                    </a:ext>
                  </a:extLst>
                </a:gridCol>
                <a:gridCol w="1625600">
                  <a:extLst>
                    <a:ext uri="{9D8B030D-6E8A-4147-A177-3AD203B41FA5}">
                      <a16:colId xmlns:a16="http://schemas.microsoft.com/office/drawing/2014/main" val="2653276520"/>
                    </a:ext>
                  </a:extLst>
                </a:gridCol>
              </a:tblGrid>
              <a:tr h="370840">
                <a:tc>
                  <a:txBody>
                    <a:bodyPr/>
                    <a:lstStyle/>
                    <a:p>
                      <a:r>
                        <a:rPr lang="en-US" dirty="0" err="1"/>
                        <a:t>customer_id</a:t>
                      </a:r>
                      <a:endParaRPr lang="en-US" dirty="0"/>
                    </a:p>
                  </a:txBody>
                  <a:tcPr/>
                </a:tc>
                <a:tc>
                  <a:txBody>
                    <a:bodyPr/>
                    <a:lstStyle/>
                    <a:p>
                      <a:r>
                        <a:rPr lang="en-US" dirty="0"/>
                        <a:t>address</a:t>
                      </a:r>
                    </a:p>
                  </a:txBody>
                  <a:tcPr/>
                </a:tc>
                <a:tc>
                  <a:txBody>
                    <a:bodyPr/>
                    <a:lstStyle/>
                    <a:p>
                      <a:r>
                        <a:rPr lang="en-US" dirty="0"/>
                        <a:t>phone</a:t>
                      </a:r>
                    </a:p>
                  </a:txBody>
                  <a:tcPr/>
                </a:tc>
                <a:extLst>
                  <a:ext uri="{0D108BD9-81ED-4DB2-BD59-A6C34878D82A}">
                    <a16:rowId xmlns:a16="http://schemas.microsoft.com/office/drawing/2014/main" val="3058524847"/>
                  </a:ext>
                </a:extLst>
              </a:tr>
              <a:tr h="370840">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153147691"/>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22140020"/>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74627568"/>
                  </a:ext>
                </a:extLst>
              </a:tr>
            </a:tbl>
          </a:graphicData>
        </a:graphic>
      </p:graphicFrame>
      <p:graphicFrame>
        <p:nvGraphicFramePr>
          <p:cNvPr id="11" name="Table 10">
            <a:extLst>
              <a:ext uri="{FF2B5EF4-FFF2-40B4-BE49-F238E27FC236}">
                <a16:creationId xmlns:a16="http://schemas.microsoft.com/office/drawing/2014/main" id="{B46CC9DA-5F02-3A4A-8F95-F1757D9DE058}"/>
              </a:ext>
            </a:extLst>
          </p:cNvPr>
          <p:cNvGraphicFramePr>
            <a:graphicFrameLocks noGrp="1"/>
          </p:cNvGraphicFramePr>
          <p:nvPr>
            <p:extLst>
              <p:ext uri="{D42A27DB-BD31-4B8C-83A1-F6EECF244321}">
                <p14:modId xmlns:p14="http://schemas.microsoft.com/office/powerpoint/2010/main" val="3258021447"/>
              </p:ext>
            </p:extLst>
          </p:nvPr>
        </p:nvGraphicFramePr>
        <p:xfrm>
          <a:off x="7019404" y="3508631"/>
          <a:ext cx="4876800" cy="14833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3622804687"/>
                    </a:ext>
                  </a:extLst>
                </a:gridCol>
                <a:gridCol w="1219200">
                  <a:extLst>
                    <a:ext uri="{9D8B030D-6E8A-4147-A177-3AD203B41FA5}">
                      <a16:colId xmlns:a16="http://schemas.microsoft.com/office/drawing/2014/main" val="720359500"/>
                    </a:ext>
                  </a:extLst>
                </a:gridCol>
                <a:gridCol w="1219200">
                  <a:extLst>
                    <a:ext uri="{9D8B030D-6E8A-4147-A177-3AD203B41FA5}">
                      <a16:colId xmlns:a16="http://schemas.microsoft.com/office/drawing/2014/main" val="2653276520"/>
                    </a:ext>
                  </a:extLst>
                </a:gridCol>
                <a:gridCol w="1219200">
                  <a:extLst>
                    <a:ext uri="{9D8B030D-6E8A-4147-A177-3AD203B41FA5}">
                      <a16:colId xmlns:a16="http://schemas.microsoft.com/office/drawing/2014/main" val="459496980"/>
                    </a:ext>
                  </a:extLst>
                </a:gridCol>
              </a:tblGrid>
              <a:tr h="370840">
                <a:tc>
                  <a:txBody>
                    <a:bodyPr/>
                    <a:lstStyle/>
                    <a:p>
                      <a:r>
                        <a:rPr lang="en-US" dirty="0"/>
                        <a:t>business</a:t>
                      </a:r>
                    </a:p>
                  </a:txBody>
                  <a:tcPr/>
                </a:tc>
                <a:tc>
                  <a:txBody>
                    <a:bodyPr/>
                    <a:lstStyle/>
                    <a:p>
                      <a:r>
                        <a:rPr lang="en-US" dirty="0"/>
                        <a:t>industry</a:t>
                      </a:r>
                    </a:p>
                  </a:txBody>
                  <a:tcPr/>
                </a:tc>
                <a:tc>
                  <a:txBody>
                    <a:bodyPr/>
                    <a:lstStyle/>
                    <a:p>
                      <a:r>
                        <a:rPr lang="en-US" dirty="0"/>
                        <a:t>latitude</a:t>
                      </a:r>
                    </a:p>
                  </a:txBody>
                  <a:tcPr/>
                </a:tc>
                <a:tc>
                  <a:txBody>
                    <a:bodyPr/>
                    <a:lstStyle/>
                    <a:p>
                      <a:r>
                        <a:rPr lang="en-US" dirty="0"/>
                        <a:t>longitude</a:t>
                      </a:r>
                    </a:p>
                  </a:txBody>
                  <a:tcPr/>
                </a:tc>
                <a:extLst>
                  <a:ext uri="{0D108BD9-81ED-4DB2-BD59-A6C34878D82A}">
                    <a16:rowId xmlns:a16="http://schemas.microsoft.com/office/drawing/2014/main" val="3058524847"/>
                  </a:ext>
                </a:extLst>
              </a:tr>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153147691"/>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22140020"/>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74627568"/>
                  </a:ext>
                </a:extLst>
              </a:tr>
            </a:tbl>
          </a:graphicData>
        </a:graphic>
      </p:graphicFrame>
    </p:spTree>
    <p:extLst>
      <p:ext uri="{BB962C8B-B14F-4D97-AF65-F5344CB8AC3E}">
        <p14:creationId xmlns:p14="http://schemas.microsoft.com/office/powerpoint/2010/main" val="1060794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F2601-D5E7-FD49-927A-EC0E84BC4318}"/>
              </a:ext>
            </a:extLst>
          </p:cNvPr>
          <p:cNvSpPr>
            <a:spLocks noGrp="1"/>
          </p:cNvSpPr>
          <p:nvPr>
            <p:ph type="title"/>
          </p:nvPr>
        </p:nvSpPr>
        <p:spPr/>
        <p:txBody>
          <a:bodyPr/>
          <a:lstStyle/>
          <a:p>
            <a:r>
              <a:rPr lang="en-US" dirty="0"/>
              <a:t>Join strategy</a:t>
            </a:r>
          </a:p>
        </p:txBody>
      </p:sp>
      <p:sp>
        <p:nvSpPr>
          <p:cNvPr id="3" name="Content Placeholder 2">
            <a:extLst>
              <a:ext uri="{FF2B5EF4-FFF2-40B4-BE49-F238E27FC236}">
                <a16:creationId xmlns:a16="http://schemas.microsoft.com/office/drawing/2014/main" id="{16DDF399-4BE6-9044-B685-056C03D4AF4F}"/>
              </a:ext>
            </a:extLst>
          </p:cNvPr>
          <p:cNvSpPr>
            <a:spLocks noGrp="1"/>
          </p:cNvSpPr>
          <p:nvPr>
            <p:ph idx="1"/>
          </p:nvPr>
        </p:nvSpPr>
        <p:spPr/>
        <p:txBody>
          <a:bodyPr/>
          <a:lstStyle/>
          <a:p>
            <a:r>
              <a:rPr lang="en-US" dirty="0"/>
              <a:t>Join customer table and transaction table from loyalty program database on </a:t>
            </a:r>
            <a:r>
              <a:rPr lang="en-US" dirty="0" err="1"/>
              <a:t>customer_id</a:t>
            </a:r>
            <a:endParaRPr lang="en-US" dirty="0"/>
          </a:p>
          <a:p>
            <a:pPr lvl="1"/>
            <a:r>
              <a:rPr lang="en-US" dirty="0"/>
              <a:t>(write out the join in SQL or pandas syntax)</a:t>
            </a:r>
          </a:p>
          <a:p>
            <a:r>
              <a:rPr lang="en-US" dirty="0"/>
              <a:t>Join consumption table and customer table from TV database on </a:t>
            </a:r>
            <a:r>
              <a:rPr lang="en-US" dirty="0" err="1"/>
              <a:t>customer_id</a:t>
            </a:r>
            <a:endParaRPr lang="en-US" dirty="0"/>
          </a:p>
          <a:p>
            <a:pPr lvl="1"/>
            <a:r>
              <a:rPr lang="en-US" dirty="0"/>
              <a:t>(write out the join in SQL or pandas syntax)</a:t>
            </a:r>
          </a:p>
          <a:p>
            <a:r>
              <a:rPr lang="en-US" dirty="0"/>
              <a:t>Join the joined loyalty table and joined TV consumption tables together on address</a:t>
            </a:r>
          </a:p>
          <a:p>
            <a:pPr lvl="1"/>
            <a:r>
              <a:rPr lang="en-US" dirty="0"/>
              <a:t>(write out the join in SQL or pandas syntax)</a:t>
            </a:r>
          </a:p>
          <a:p>
            <a:endParaRPr lang="en-US" dirty="0"/>
          </a:p>
          <a:p>
            <a:r>
              <a:rPr lang="en-US" dirty="0"/>
              <a:t>Sparse data! Not everyone in the loyalty program is in TV consumption and </a:t>
            </a:r>
            <a:r>
              <a:rPr lang="en-US" i="1" dirty="0"/>
              <a:t>vice versa</a:t>
            </a:r>
            <a:endParaRPr lang="en-US" dirty="0"/>
          </a:p>
          <a:p>
            <a:pPr lvl="1"/>
            <a:r>
              <a:rPr lang="en-US" dirty="0"/>
              <a:t>Prioritize keeping as much of the TV consumption data as possible </a:t>
            </a:r>
            <a:r>
              <a:rPr lang="en-US" dirty="0">
                <a:sym typeface="Wingdings" pitchFamily="2" charset="2"/>
              </a:rPr>
              <a:t> outer or left/right join, not inner</a:t>
            </a:r>
          </a:p>
        </p:txBody>
      </p:sp>
      <p:sp>
        <p:nvSpPr>
          <p:cNvPr id="4" name="Slide Number Placeholder 3">
            <a:extLst>
              <a:ext uri="{FF2B5EF4-FFF2-40B4-BE49-F238E27FC236}">
                <a16:creationId xmlns:a16="http://schemas.microsoft.com/office/drawing/2014/main" id="{42F463A7-BED9-084A-BA76-9124FB4AFBC3}"/>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4193628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EE588-6B2B-FB4C-A6E6-4A7A7F5E4C66}"/>
              </a:ext>
            </a:extLst>
          </p:cNvPr>
          <p:cNvSpPr>
            <a:spLocks noGrp="1"/>
          </p:cNvSpPr>
          <p:nvPr>
            <p:ph type="title"/>
          </p:nvPr>
        </p:nvSpPr>
        <p:spPr/>
        <p:txBody>
          <a:bodyPr/>
          <a:lstStyle/>
          <a:p>
            <a:r>
              <a:rPr lang="en-US" dirty="0"/>
              <a:t>Analysis strategy</a:t>
            </a:r>
          </a:p>
        </p:txBody>
      </p:sp>
      <p:sp>
        <p:nvSpPr>
          <p:cNvPr id="3" name="Content Placeholder 2">
            <a:extLst>
              <a:ext uri="{FF2B5EF4-FFF2-40B4-BE49-F238E27FC236}">
                <a16:creationId xmlns:a16="http://schemas.microsoft.com/office/drawing/2014/main" id="{33128F81-421B-5841-9DD9-85F2D103A8E9}"/>
              </a:ext>
            </a:extLst>
          </p:cNvPr>
          <p:cNvSpPr>
            <a:spLocks noGrp="1"/>
          </p:cNvSpPr>
          <p:nvPr>
            <p:ph idx="1"/>
          </p:nvPr>
        </p:nvSpPr>
        <p:spPr>
          <a:xfrm>
            <a:off x="810000" y="1589187"/>
            <a:ext cx="10554574" cy="4572000"/>
          </a:xfrm>
        </p:spPr>
        <p:txBody>
          <a:bodyPr/>
          <a:lstStyle/>
          <a:p>
            <a:r>
              <a:rPr lang="en-US" dirty="0"/>
              <a:t>Compare TV consumption behaviors for users also present in loyalty program to those not in program</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Significant sampling biases remain!!! </a:t>
            </a:r>
            <a:r>
              <a:rPr lang="en-US" dirty="0"/>
              <a:t>Our loyalty program probably does not include all consumers</a:t>
            </a:r>
          </a:p>
          <a:p>
            <a:pPr lvl="1"/>
            <a:r>
              <a:rPr lang="en-US" dirty="0"/>
              <a:t>Use the cell phone data instead for people who spent time at retail stores? Still biased by plan?</a:t>
            </a:r>
          </a:p>
          <a:p>
            <a:pPr marL="0" indent="0">
              <a:buNone/>
            </a:pPr>
            <a:endParaRPr lang="en-US" dirty="0"/>
          </a:p>
        </p:txBody>
      </p:sp>
      <p:sp>
        <p:nvSpPr>
          <p:cNvPr id="4" name="Slide Number Placeholder 3">
            <a:extLst>
              <a:ext uri="{FF2B5EF4-FFF2-40B4-BE49-F238E27FC236}">
                <a16:creationId xmlns:a16="http://schemas.microsoft.com/office/drawing/2014/main" id="{45BC1C4C-CE89-CE4A-92B7-670FE6659254}"/>
              </a:ext>
            </a:extLst>
          </p:cNvPr>
          <p:cNvSpPr>
            <a:spLocks noGrp="1"/>
          </p:cNvSpPr>
          <p:nvPr>
            <p:ph type="sldNum" sz="quarter" idx="12"/>
          </p:nvPr>
        </p:nvSpPr>
        <p:spPr/>
        <p:txBody>
          <a:bodyPr/>
          <a:lstStyle/>
          <a:p>
            <a:fld id="{D57F1E4F-1CFF-5643-939E-217C01CDF565}" type="slidenum">
              <a:rPr lang="en-US" smtClean="0"/>
              <a:pPr/>
              <a:t>17</a:t>
            </a:fld>
            <a:endParaRPr lang="en-US" dirty="0"/>
          </a:p>
        </p:txBody>
      </p:sp>
      <p:graphicFrame>
        <p:nvGraphicFramePr>
          <p:cNvPr id="5" name="Chart 4">
            <a:extLst>
              <a:ext uri="{FF2B5EF4-FFF2-40B4-BE49-F238E27FC236}">
                <a16:creationId xmlns:a16="http://schemas.microsoft.com/office/drawing/2014/main" id="{EDF4CBC0-7F1D-D04C-AFEE-ECFC93C5E439}"/>
              </a:ext>
            </a:extLst>
          </p:cNvPr>
          <p:cNvGraphicFramePr/>
          <p:nvPr>
            <p:extLst>
              <p:ext uri="{D42A27DB-BD31-4B8C-83A1-F6EECF244321}">
                <p14:modId xmlns:p14="http://schemas.microsoft.com/office/powerpoint/2010/main" val="429264164"/>
              </p:ext>
            </p:extLst>
          </p:nvPr>
        </p:nvGraphicFramePr>
        <p:xfrm>
          <a:off x="2925585" y="2026588"/>
          <a:ext cx="5645873" cy="28048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24661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4E475-5A80-E147-A9AB-7912BE8B3DD3}"/>
              </a:ext>
            </a:extLst>
          </p:cNvPr>
          <p:cNvSpPr>
            <a:spLocks noGrp="1"/>
          </p:cNvSpPr>
          <p:nvPr>
            <p:ph type="title"/>
          </p:nvPr>
        </p:nvSpPr>
        <p:spPr/>
        <p:txBody>
          <a:bodyPr/>
          <a:lstStyle/>
          <a:p>
            <a:r>
              <a:rPr lang="en-US" dirty="0"/>
              <a:t>Reflection</a:t>
            </a:r>
          </a:p>
        </p:txBody>
      </p:sp>
      <p:sp>
        <p:nvSpPr>
          <p:cNvPr id="3" name="Content Placeholder 2">
            <a:extLst>
              <a:ext uri="{FF2B5EF4-FFF2-40B4-BE49-F238E27FC236}">
                <a16:creationId xmlns:a16="http://schemas.microsoft.com/office/drawing/2014/main" id="{0565006C-A05C-F84B-A2F1-CF4040246773}"/>
              </a:ext>
            </a:extLst>
          </p:cNvPr>
          <p:cNvSpPr>
            <a:spLocks noGrp="1"/>
          </p:cNvSpPr>
          <p:nvPr>
            <p:ph idx="1"/>
          </p:nvPr>
        </p:nvSpPr>
        <p:spPr/>
        <p:txBody>
          <a:bodyPr/>
          <a:lstStyle/>
          <a:p>
            <a:r>
              <a:rPr lang="en-US" dirty="0"/>
              <a:t>Is this question, combination of behaviors, analysis valuable to someone in the market? </a:t>
            </a:r>
          </a:p>
          <a:p>
            <a:pPr lvl="1"/>
            <a:r>
              <a:rPr lang="en-US" dirty="0"/>
              <a:t>Probably </a:t>
            </a:r>
            <a:r>
              <a:rPr lang="en-US" dirty="0">
                <a:sym typeface="Wingdings" pitchFamily="2" charset="2"/>
              </a:rPr>
              <a:t> Netflix, </a:t>
            </a:r>
            <a:r>
              <a:rPr lang="en-US" i="1" dirty="0">
                <a:sym typeface="Wingdings" pitchFamily="2" charset="2"/>
              </a:rPr>
              <a:t>et al</a:t>
            </a:r>
            <a:r>
              <a:rPr lang="en-US" dirty="0">
                <a:sym typeface="Wingdings" pitchFamily="2" charset="2"/>
              </a:rPr>
              <a:t>. could make different kinds of content for these specific and highly-engaged consumers</a:t>
            </a:r>
          </a:p>
          <a:p>
            <a:pPr marL="0" indent="0">
              <a:buNone/>
            </a:pPr>
            <a:endParaRPr lang="en-US" dirty="0"/>
          </a:p>
          <a:p>
            <a:r>
              <a:rPr lang="en-US" dirty="0"/>
              <a:t>What kinds of privacy concerns would you have about companies and researchers combining these different data together? What rules already exist</a:t>
            </a:r>
          </a:p>
          <a:p>
            <a:pPr lvl="1"/>
            <a:r>
              <a:rPr lang="en-US" dirty="0"/>
              <a:t>If it could be done for this, it likely be done for other products/services as well that are far more sensitive</a:t>
            </a:r>
          </a:p>
        </p:txBody>
      </p:sp>
      <p:sp>
        <p:nvSpPr>
          <p:cNvPr id="4" name="Slide Number Placeholder 3">
            <a:extLst>
              <a:ext uri="{FF2B5EF4-FFF2-40B4-BE49-F238E27FC236}">
                <a16:creationId xmlns:a16="http://schemas.microsoft.com/office/drawing/2014/main" id="{8B8D07D1-0F58-1E4E-9805-89011F00419F}"/>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2512286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7B56E-2696-CA43-BCC0-8D074FFEED4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BCDF5FCB-0A16-9F46-A4C9-51C0D138ED7A}"/>
              </a:ext>
            </a:extLst>
          </p:cNvPr>
          <p:cNvSpPr>
            <a:spLocks noGrp="1"/>
          </p:cNvSpPr>
          <p:nvPr>
            <p:ph idx="1"/>
          </p:nvPr>
        </p:nvSpPr>
        <p:spPr/>
        <p:txBody>
          <a:bodyPr/>
          <a:lstStyle/>
          <a:p>
            <a:r>
              <a:rPr lang="en-US" dirty="0"/>
              <a:t>11:00 – 11:05 </a:t>
            </a:r>
            <a:r>
              <a:rPr lang="en-US" dirty="0">
                <a:sym typeface="Wingdings" pitchFamily="2" charset="2"/>
              </a:rPr>
              <a:t></a:t>
            </a:r>
            <a:r>
              <a:rPr lang="en-US" dirty="0"/>
              <a:t> Review</a:t>
            </a:r>
          </a:p>
          <a:p>
            <a:r>
              <a:rPr lang="en-US" dirty="0"/>
              <a:t>11:05 – 11:30 </a:t>
            </a:r>
            <a:r>
              <a:rPr lang="en-US" dirty="0">
                <a:sym typeface="Wingdings" pitchFamily="2" charset="2"/>
              </a:rPr>
              <a:t> Lecture on data aggregators</a:t>
            </a:r>
          </a:p>
          <a:p>
            <a:r>
              <a:rPr lang="en-US" dirty="0">
                <a:sym typeface="Wingdings" pitchFamily="2" charset="2"/>
              </a:rPr>
              <a:t>11:30 – 11:50  Brainstorming for Module Assignment 04</a:t>
            </a:r>
            <a:endParaRPr lang="en-US" dirty="0"/>
          </a:p>
        </p:txBody>
      </p:sp>
      <p:sp>
        <p:nvSpPr>
          <p:cNvPr id="4" name="Slide Number Placeholder 3">
            <a:extLst>
              <a:ext uri="{FF2B5EF4-FFF2-40B4-BE49-F238E27FC236}">
                <a16:creationId xmlns:a16="http://schemas.microsoft.com/office/drawing/2014/main" id="{E0315B02-BF11-8247-9542-3E5682BBF3E7}"/>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3477532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F0BB-9B35-AD4F-9294-040F7AA15467}"/>
              </a:ext>
            </a:extLst>
          </p:cNvPr>
          <p:cNvSpPr>
            <a:spLocks noGrp="1"/>
          </p:cNvSpPr>
          <p:nvPr>
            <p:ph type="title"/>
          </p:nvPr>
        </p:nvSpPr>
        <p:spPr/>
        <p:txBody>
          <a:bodyPr/>
          <a:lstStyle/>
          <a:p>
            <a:r>
              <a:rPr lang="en-US" dirty="0"/>
              <a:t>Brainstorming</a:t>
            </a:r>
          </a:p>
        </p:txBody>
      </p:sp>
      <p:sp>
        <p:nvSpPr>
          <p:cNvPr id="3" name="Content Placeholder 2">
            <a:extLst>
              <a:ext uri="{FF2B5EF4-FFF2-40B4-BE49-F238E27FC236}">
                <a16:creationId xmlns:a16="http://schemas.microsoft.com/office/drawing/2014/main" id="{1706EDB7-8ABC-5F48-BF78-6AF1F37DBCCC}"/>
              </a:ext>
            </a:extLst>
          </p:cNvPr>
          <p:cNvSpPr>
            <a:spLocks noGrp="1"/>
          </p:cNvSpPr>
          <p:nvPr>
            <p:ph idx="1"/>
          </p:nvPr>
        </p:nvSpPr>
        <p:spPr/>
        <p:txBody>
          <a:bodyPr/>
          <a:lstStyle/>
          <a:p>
            <a:r>
              <a:rPr lang="en-US" dirty="0"/>
              <a:t>What behavior would you explore? What would your research question be?</a:t>
            </a:r>
          </a:p>
          <a:p>
            <a:endParaRPr lang="en-US" dirty="0"/>
          </a:p>
          <a:p>
            <a:r>
              <a:rPr lang="en-US" dirty="0"/>
              <a:t> What kinds of data would you need? What would example data look like? Columns, values, </a:t>
            </a:r>
            <a:r>
              <a:rPr lang="en-US" i="1" dirty="0"/>
              <a:t>etc</a:t>
            </a:r>
            <a:r>
              <a:rPr lang="en-US" dirty="0"/>
              <a:t>.?</a:t>
            </a:r>
          </a:p>
          <a:p>
            <a:endParaRPr lang="en-US" dirty="0"/>
          </a:p>
          <a:p>
            <a:r>
              <a:rPr lang="en-US" dirty="0"/>
              <a:t>What would the join strategy look like? What would your analysis and results look like?</a:t>
            </a:r>
          </a:p>
          <a:p>
            <a:endParaRPr lang="en-US" dirty="0"/>
          </a:p>
          <a:p>
            <a:r>
              <a:rPr lang="en-US" dirty="0"/>
              <a:t>Use data mocking tools like </a:t>
            </a:r>
            <a:r>
              <a:rPr lang="en-US" dirty="0" err="1"/>
              <a:t>Mockaroo</a:t>
            </a:r>
            <a:r>
              <a:rPr lang="en-US" dirty="0"/>
              <a:t> (or make your own in pandas) to generate some fake data</a:t>
            </a:r>
          </a:p>
        </p:txBody>
      </p:sp>
      <p:sp>
        <p:nvSpPr>
          <p:cNvPr id="4" name="Slide Number Placeholder 3">
            <a:extLst>
              <a:ext uri="{FF2B5EF4-FFF2-40B4-BE49-F238E27FC236}">
                <a16:creationId xmlns:a16="http://schemas.microsoft.com/office/drawing/2014/main" id="{74213ED1-7144-1540-85DF-7C35EC680CD8}"/>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1153169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D24FE-CCFD-284C-8BCB-1CD085D1F27D}"/>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206ECB94-F638-734A-9E98-98E1BA79A210}"/>
              </a:ext>
            </a:extLst>
          </p:cNvPr>
          <p:cNvSpPr>
            <a:spLocks noGrp="1"/>
          </p:cNvSpPr>
          <p:nvPr>
            <p:ph idx="1"/>
          </p:nvPr>
        </p:nvSpPr>
        <p:spPr/>
        <p:txBody>
          <a:bodyPr/>
          <a:lstStyle/>
          <a:p>
            <a:r>
              <a:rPr lang="en-US" dirty="0"/>
              <a:t>Weeks 1 &amp; 2 </a:t>
            </a:r>
            <a:r>
              <a:rPr lang="en-US" dirty="0">
                <a:sym typeface="Wingdings" pitchFamily="2" charset="2"/>
              </a:rPr>
              <a:t> </a:t>
            </a:r>
            <a:r>
              <a:rPr lang="en-US" dirty="0"/>
              <a:t>Module 1: </a:t>
            </a:r>
            <a:r>
              <a:rPr lang="en-US" b="1" u="sng" dirty="0"/>
              <a:t>Exploring</a:t>
            </a:r>
          </a:p>
          <a:p>
            <a:pPr lvl="1"/>
            <a:r>
              <a:rPr lang="en-US" dirty="0"/>
              <a:t>Characteristics of a good question, Exploratory data analysis checklist</a:t>
            </a:r>
          </a:p>
          <a:p>
            <a:r>
              <a:rPr lang="en-US" dirty="0"/>
              <a:t>Weeks 3 &amp; 4 </a:t>
            </a:r>
            <a:r>
              <a:rPr lang="en-US" dirty="0">
                <a:sym typeface="Wingdings" pitchFamily="2" charset="2"/>
              </a:rPr>
              <a:t> Module 2: </a:t>
            </a:r>
            <a:r>
              <a:rPr lang="en-US" b="1" u="sng" dirty="0">
                <a:sym typeface="Wingdings" pitchFamily="2" charset="2"/>
              </a:rPr>
              <a:t>Retrieving</a:t>
            </a:r>
          </a:p>
          <a:p>
            <a:pPr lvl="1"/>
            <a:r>
              <a:rPr lang="en-US" dirty="0">
                <a:sym typeface="Wingdings" pitchFamily="2" charset="2"/>
              </a:rPr>
              <a:t>Using </a:t>
            </a:r>
            <a:r>
              <a:rPr lang="en-US" dirty="0">
                <a:latin typeface="Courier" pitchFamily="2" charset="0"/>
                <a:sym typeface="Wingdings" pitchFamily="2" charset="2"/>
              </a:rPr>
              <a:t>requests</a:t>
            </a:r>
            <a:r>
              <a:rPr lang="en-US" dirty="0">
                <a:sym typeface="Wingdings" pitchFamily="2" charset="2"/>
              </a:rPr>
              <a:t>, </a:t>
            </a:r>
            <a:r>
              <a:rPr lang="en-US" dirty="0" err="1">
                <a:latin typeface="Courier" pitchFamily="2" charset="0"/>
                <a:sym typeface="Wingdings" pitchFamily="2" charset="2"/>
              </a:rPr>
              <a:t>BeautifulSoup</a:t>
            </a:r>
            <a:r>
              <a:rPr lang="en-US" dirty="0">
                <a:sym typeface="Wingdings" pitchFamily="2" charset="2"/>
              </a:rPr>
              <a:t>, </a:t>
            </a:r>
            <a:r>
              <a:rPr lang="en-US" i="1" dirty="0">
                <a:sym typeface="Wingdings" pitchFamily="2" charset="2"/>
              </a:rPr>
              <a:t>etc. </a:t>
            </a:r>
            <a:r>
              <a:rPr lang="en-US" dirty="0">
                <a:sym typeface="Wingdings" pitchFamily="2" charset="2"/>
              </a:rPr>
              <a:t>to scrape data from websites and APIs</a:t>
            </a:r>
          </a:p>
          <a:p>
            <a:r>
              <a:rPr lang="en-US" dirty="0">
                <a:sym typeface="Wingdings" pitchFamily="2" charset="2"/>
              </a:rPr>
              <a:t>Weeks 5 &amp; 6  Module 3: </a:t>
            </a:r>
            <a:r>
              <a:rPr lang="en-US" b="1" u="sng" dirty="0">
                <a:sym typeface="Wingdings" pitchFamily="2" charset="2"/>
              </a:rPr>
              <a:t>Cleaning</a:t>
            </a:r>
          </a:p>
          <a:p>
            <a:pPr lvl="1"/>
            <a:r>
              <a:rPr lang="en-US" dirty="0"/>
              <a:t>Creating tidy data (pivoting, melting, stacking) and handling missing data (dropping, filling, interpolation)</a:t>
            </a:r>
          </a:p>
          <a:p>
            <a:r>
              <a:rPr lang="en-US" dirty="0"/>
              <a:t>Weeks 7 &amp; 8 </a:t>
            </a:r>
            <a:r>
              <a:rPr lang="en-US" dirty="0">
                <a:sym typeface="Wingdings" pitchFamily="2" charset="2"/>
              </a:rPr>
              <a:t> Module 4: </a:t>
            </a:r>
            <a:r>
              <a:rPr lang="en-US" b="1" u="sng" dirty="0">
                <a:sym typeface="Wingdings" pitchFamily="2" charset="2"/>
              </a:rPr>
              <a:t>Combining</a:t>
            </a:r>
          </a:p>
          <a:p>
            <a:pPr lvl="1"/>
            <a:r>
              <a:rPr lang="en-US" dirty="0">
                <a:sym typeface="Wingdings" pitchFamily="2" charset="2"/>
              </a:rPr>
              <a:t>Evaluating types of joins, deanonymization attacks, data aggregators</a:t>
            </a:r>
            <a:endParaRPr lang="en-US" dirty="0"/>
          </a:p>
        </p:txBody>
      </p:sp>
      <p:sp>
        <p:nvSpPr>
          <p:cNvPr id="4" name="Slide Number Placeholder 3">
            <a:extLst>
              <a:ext uri="{FF2B5EF4-FFF2-40B4-BE49-F238E27FC236}">
                <a16:creationId xmlns:a16="http://schemas.microsoft.com/office/drawing/2014/main" id="{78D3A387-83CE-0243-9CED-0272DA47F25C}"/>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548531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980D0-A910-9F4D-8B7E-8522F9CE85D4}"/>
              </a:ext>
            </a:extLst>
          </p:cNvPr>
          <p:cNvSpPr>
            <a:spLocks noGrp="1"/>
          </p:cNvSpPr>
          <p:nvPr>
            <p:ph type="title"/>
          </p:nvPr>
        </p:nvSpPr>
        <p:spPr/>
        <p:txBody>
          <a:bodyPr/>
          <a:lstStyle/>
          <a:p>
            <a:r>
              <a:rPr lang="en-US" dirty="0"/>
              <a:t>This week</a:t>
            </a:r>
          </a:p>
        </p:txBody>
      </p:sp>
      <p:sp>
        <p:nvSpPr>
          <p:cNvPr id="3" name="Content Placeholder 2">
            <a:extLst>
              <a:ext uri="{FF2B5EF4-FFF2-40B4-BE49-F238E27FC236}">
                <a16:creationId xmlns:a16="http://schemas.microsoft.com/office/drawing/2014/main" id="{AAEF8A6C-E62D-5E4C-BCCE-502DE13CD9B0}"/>
              </a:ext>
            </a:extLst>
          </p:cNvPr>
          <p:cNvSpPr>
            <a:spLocks noGrp="1"/>
          </p:cNvSpPr>
          <p:nvPr>
            <p:ph idx="1"/>
          </p:nvPr>
        </p:nvSpPr>
        <p:spPr/>
        <p:txBody>
          <a:bodyPr/>
          <a:lstStyle/>
          <a:p>
            <a:r>
              <a:rPr lang="en-US" dirty="0"/>
              <a:t>Week 8 (Mar 4 – Mar 8) </a:t>
            </a:r>
            <a:r>
              <a:rPr lang="en-US" dirty="0">
                <a:sym typeface="Wingdings" pitchFamily="2" charset="2"/>
              </a:rPr>
              <a:t> Combining (Tell)</a:t>
            </a:r>
          </a:p>
          <a:p>
            <a:pPr lvl="1"/>
            <a:r>
              <a:rPr lang="en-US" dirty="0">
                <a:sym typeface="Wingdings" pitchFamily="2" charset="2"/>
              </a:rPr>
              <a:t>Deanonymization attacks, data aggregators</a:t>
            </a:r>
            <a:endParaRPr lang="en-US" dirty="0"/>
          </a:p>
          <a:p>
            <a:pPr lvl="1"/>
            <a:endParaRPr lang="en-US" dirty="0"/>
          </a:p>
          <a:p>
            <a:r>
              <a:rPr lang="en-US" dirty="0"/>
              <a:t>Module Assignment 04 due Friday, March 15 at 11:59pm</a:t>
            </a:r>
          </a:p>
          <a:p>
            <a:endParaRPr lang="en-US" dirty="0"/>
          </a:p>
          <a:p>
            <a:r>
              <a:rPr lang="en-US" dirty="0"/>
              <a:t>Week 9 (Mar 11 – Mar 14) </a:t>
            </a:r>
            <a:r>
              <a:rPr lang="en-US" dirty="0">
                <a:sym typeface="Wingdings" pitchFamily="2" charset="2"/>
              </a:rPr>
              <a:t> Aggregating (Show)</a:t>
            </a:r>
          </a:p>
          <a:p>
            <a:pPr lvl="1"/>
            <a:r>
              <a:rPr lang="en-US" dirty="0">
                <a:sym typeface="Wingdings" pitchFamily="2" charset="2"/>
              </a:rPr>
              <a:t>Summarization, group-by aggregation, playing with SQL</a:t>
            </a:r>
            <a:endParaRPr lang="en-US" dirty="0"/>
          </a:p>
        </p:txBody>
      </p:sp>
      <p:sp>
        <p:nvSpPr>
          <p:cNvPr id="4" name="Slide Number Placeholder 3">
            <a:extLst>
              <a:ext uri="{FF2B5EF4-FFF2-40B4-BE49-F238E27FC236}">
                <a16:creationId xmlns:a16="http://schemas.microsoft.com/office/drawing/2014/main" id="{8693A265-D62C-6C44-A7BB-00855FB94FFE}"/>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3145190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B8DAD-0438-1B43-B6F8-BC81D663C32A}"/>
              </a:ext>
            </a:extLst>
          </p:cNvPr>
          <p:cNvSpPr>
            <a:spLocks noGrp="1"/>
          </p:cNvSpPr>
          <p:nvPr>
            <p:ph type="title"/>
          </p:nvPr>
        </p:nvSpPr>
        <p:spPr/>
        <p:txBody>
          <a:bodyPr/>
          <a:lstStyle/>
          <a:p>
            <a:r>
              <a:rPr lang="en-US" dirty="0"/>
              <a:t>Data aggregation as a business model</a:t>
            </a:r>
          </a:p>
        </p:txBody>
      </p:sp>
      <p:sp>
        <p:nvSpPr>
          <p:cNvPr id="3" name="Content Placeholder 2">
            <a:extLst>
              <a:ext uri="{FF2B5EF4-FFF2-40B4-BE49-F238E27FC236}">
                <a16:creationId xmlns:a16="http://schemas.microsoft.com/office/drawing/2014/main" id="{1E3311BF-F0B2-5B41-865B-9A72AE26AC2D}"/>
              </a:ext>
            </a:extLst>
          </p:cNvPr>
          <p:cNvSpPr>
            <a:spLocks noGrp="1"/>
          </p:cNvSpPr>
          <p:nvPr>
            <p:ph idx="1"/>
          </p:nvPr>
        </p:nvSpPr>
        <p:spPr/>
        <p:txBody>
          <a:bodyPr/>
          <a:lstStyle/>
          <a:p>
            <a:r>
              <a:rPr lang="en-US" b="1" dirty="0"/>
              <a:t>Google</a:t>
            </a:r>
            <a:r>
              <a:rPr lang="en-US" dirty="0"/>
              <a:t>: “We know what you’re looking for now, so we can target you with relevant ads.”</a:t>
            </a:r>
          </a:p>
          <a:p>
            <a:endParaRPr lang="en-US" dirty="0"/>
          </a:p>
          <a:p>
            <a:r>
              <a:rPr lang="en-US" b="1" dirty="0"/>
              <a:t>Facebook</a:t>
            </a:r>
            <a:r>
              <a:rPr lang="en-US" dirty="0"/>
              <a:t>: “You shared your preferences with us, so we can target you with relevant ads.”</a:t>
            </a:r>
          </a:p>
          <a:p>
            <a:endParaRPr lang="en-US" dirty="0"/>
          </a:p>
          <a:p>
            <a:r>
              <a:rPr lang="en-US" b="1" dirty="0"/>
              <a:t>Twitter</a:t>
            </a:r>
            <a:r>
              <a:rPr lang="en-US" dirty="0"/>
              <a:t>, </a:t>
            </a:r>
            <a:r>
              <a:rPr lang="en-US" b="1" dirty="0"/>
              <a:t>Snap</a:t>
            </a:r>
            <a:r>
              <a:rPr lang="en-US" dirty="0"/>
              <a:t>, </a:t>
            </a:r>
            <a:r>
              <a:rPr lang="en-US" i="1" dirty="0"/>
              <a:t>etc</a:t>
            </a:r>
            <a:r>
              <a:rPr lang="en-US" dirty="0"/>
              <a:t>.: “We pay others to get data about you, so we can target you with relevant ads.”</a:t>
            </a:r>
          </a:p>
        </p:txBody>
      </p:sp>
      <p:sp>
        <p:nvSpPr>
          <p:cNvPr id="4" name="Slide Number Placeholder 3">
            <a:extLst>
              <a:ext uri="{FF2B5EF4-FFF2-40B4-BE49-F238E27FC236}">
                <a16:creationId xmlns:a16="http://schemas.microsoft.com/office/drawing/2014/main" id="{22472E81-7C1F-7B46-8EAC-C4EA4215236B}"/>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1183377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817C0-21A4-744A-B648-3D4540C64AD6}"/>
              </a:ext>
            </a:extLst>
          </p:cNvPr>
          <p:cNvSpPr>
            <a:spLocks noGrp="1"/>
          </p:cNvSpPr>
          <p:nvPr>
            <p:ph type="title"/>
          </p:nvPr>
        </p:nvSpPr>
        <p:spPr/>
        <p:txBody>
          <a:bodyPr/>
          <a:lstStyle/>
          <a:p>
            <a:r>
              <a:rPr lang="en-US" dirty="0"/>
              <a:t>Google AdWords</a:t>
            </a:r>
          </a:p>
        </p:txBody>
      </p:sp>
      <p:sp>
        <p:nvSpPr>
          <p:cNvPr id="3" name="Content Placeholder 2">
            <a:extLst>
              <a:ext uri="{FF2B5EF4-FFF2-40B4-BE49-F238E27FC236}">
                <a16:creationId xmlns:a16="http://schemas.microsoft.com/office/drawing/2014/main" id="{AE284BE8-7A9A-B740-8E36-59E1EE33D318}"/>
              </a:ext>
            </a:extLst>
          </p:cNvPr>
          <p:cNvSpPr>
            <a:spLocks noGrp="1"/>
          </p:cNvSpPr>
          <p:nvPr>
            <p:ph idx="1"/>
          </p:nvPr>
        </p:nvSpPr>
        <p:spPr/>
        <p:txBody>
          <a:bodyPr/>
          <a:lstStyle/>
          <a:p>
            <a:r>
              <a:rPr lang="en-US" dirty="0"/>
              <a:t>“Be seen by customers at the very moment that they’re searching on Google for the things you offer.”</a:t>
            </a:r>
          </a:p>
          <a:p>
            <a:pPr lvl="1"/>
            <a:r>
              <a:rPr lang="en-US" dirty="0"/>
              <a:t>“Target your ads to customers in certain [regions]— or within a set distance from your business or shop.”</a:t>
            </a:r>
          </a:p>
          <a:p>
            <a:endParaRPr lang="en-US" dirty="0"/>
          </a:p>
          <a:p>
            <a:r>
              <a:rPr lang="en-US" dirty="0"/>
              <a:t>Google total revenue, 2017: $109.7 billion</a:t>
            </a:r>
          </a:p>
          <a:p>
            <a:r>
              <a:rPr lang="en-US" dirty="0"/>
              <a:t>Google advertising revenue, 2017: $95.4 billion</a:t>
            </a:r>
          </a:p>
          <a:p>
            <a:r>
              <a:rPr lang="en-US" dirty="0"/>
              <a:t>70.9% of revenue came from advertising on Google sites (search, etc.)</a:t>
            </a:r>
          </a:p>
        </p:txBody>
      </p:sp>
      <p:sp>
        <p:nvSpPr>
          <p:cNvPr id="4" name="Slide Number Placeholder 3">
            <a:extLst>
              <a:ext uri="{FF2B5EF4-FFF2-40B4-BE49-F238E27FC236}">
                <a16:creationId xmlns:a16="http://schemas.microsoft.com/office/drawing/2014/main" id="{EB3EEFE0-2BE7-AB42-B2FE-1BE825BFB9D0}"/>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1852863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C7302-9F34-BD4C-8AA5-48D54B6B22CE}"/>
              </a:ext>
            </a:extLst>
          </p:cNvPr>
          <p:cNvSpPr>
            <a:spLocks noGrp="1"/>
          </p:cNvSpPr>
          <p:nvPr>
            <p:ph type="title"/>
          </p:nvPr>
        </p:nvSpPr>
        <p:spPr/>
        <p:txBody>
          <a:bodyPr/>
          <a:lstStyle/>
          <a:p>
            <a:r>
              <a:rPr lang="en-US" dirty="0"/>
              <a:t>Most expensive keywords in Google AdWords</a:t>
            </a:r>
          </a:p>
        </p:txBody>
      </p:sp>
      <p:sp>
        <p:nvSpPr>
          <p:cNvPr id="3" name="Content Placeholder 2">
            <a:extLst>
              <a:ext uri="{FF2B5EF4-FFF2-40B4-BE49-F238E27FC236}">
                <a16:creationId xmlns:a16="http://schemas.microsoft.com/office/drawing/2014/main" id="{DEFC32BC-76F0-324A-805D-3FA1F8487DD7}"/>
              </a:ext>
            </a:extLst>
          </p:cNvPr>
          <p:cNvSpPr>
            <a:spLocks noGrp="1"/>
          </p:cNvSpPr>
          <p:nvPr>
            <p:ph idx="1"/>
          </p:nvPr>
        </p:nvSpPr>
        <p:spPr>
          <a:xfrm>
            <a:off x="818712" y="1655067"/>
            <a:ext cx="10554574" cy="4337413"/>
          </a:xfrm>
        </p:spPr>
        <p:txBody>
          <a:bodyPr/>
          <a:lstStyle/>
          <a:p>
            <a:r>
              <a:rPr lang="en-US" dirty="0"/>
              <a:t>Business Services: $58.64</a:t>
            </a:r>
          </a:p>
          <a:p>
            <a:r>
              <a:rPr lang="en-US" dirty="0"/>
              <a:t>Bail Bonds: $58.48</a:t>
            </a:r>
          </a:p>
          <a:p>
            <a:r>
              <a:rPr lang="en-US" dirty="0"/>
              <a:t>Casino: $55.48</a:t>
            </a:r>
          </a:p>
          <a:p>
            <a:r>
              <a:rPr lang="en-US" dirty="0"/>
              <a:t>Lawyer: $54.86</a:t>
            </a:r>
          </a:p>
          <a:p>
            <a:r>
              <a:rPr lang="en-US" dirty="0"/>
              <a:t>Asset Management: $49.86</a:t>
            </a:r>
          </a:p>
          <a:p>
            <a:r>
              <a:rPr lang="en-US" dirty="0"/>
              <a:t>Insurance: $48.41</a:t>
            </a:r>
          </a:p>
          <a:p>
            <a:r>
              <a:rPr lang="en-US" dirty="0"/>
              <a:t>Payday Loans: $48.18</a:t>
            </a:r>
          </a:p>
          <a:p>
            <a:r>
              <a:rPr lang="en-US" dirty="0"/>
              <a:t>Cleanup &amp; Restoration: $47.61</a:t>
            </a:r>
          </a:p>
          <a:p>
            <a:r>
              <a:rPr lang="en-US" dirty="0"/>
              <a:t>Rehab: $46.14</a:t>
            </a:r>
          </a:p>
          <a:p>
            <a:r>
              <a:rPr lang="en-US" dirty="0"/>
              <a:t>HVAC: $41.24</a:t>
            </a:r>
          </a:p>
        </p:txBody>
      </p:sp>
      <p:sp>
        <p:nvSpPr>
          <p:cNvPr id="4" name="Slide Number Placeholder 3">
            <a:extLst>
              <a:ext uri="{FF2B5EF4-FFF2-40B4-BE49-F238E27FC236}">
                <a16:creationId xmlns:a16="http://schemas.microsoft.com/office/drawing/2014/main" id="{AE901D24-536E-E34E-9225-C25578B7F804}"/>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
        <p:nvSpPr>
          <p:cNvPr id="5" name="Rectangle 4">
            <a:extLst>
              <a:ext uri="{FF2B5EF4-FFF2-40B4-BE49-F238E27FC236}">
                <a16:creationId xmlns:a16="http://schemas.microsoft.com/office/drawing/2014/main" id="{46A37598-6FD9-9B4B-987B-2218A9AC14C8}"/>
              </a:ext>
            </a:extLst>
          </p:cNvPr>
          <p:cNvSpPr/>
          <p:nvPr/>
        </p:nvSpPr>
        <p:spPr>
          <a:xfrm>
            <a:off x="6095999" y="1205037"/>
            <a:ext cx="6096000" cy="215444"/>
          </a:xfrm>
          <a:prstGeom prst="rect">
            <a:avLst/>
          </a:prstGeom>
        </p:spPr>
        <p:txBody>
          <a:bodyPr>
            <a:spAutoFit/>
          </a:bodyPr>
          <a:lstStyle/>
          <a:p>
            <a:pPr algn="r"/>
            <a:r>
              <a:rPr lang="en-US" sz="800" dirty="0"/>
              <a:t>Source: https://</a:t>
            </a:r>
            <a:r>
              <a:rPr lang="en-US" sz="800" dirty="0" err="1"/>
              <a:t>www.statista.com</a:t>
            </a:r>
            <a:r>
              <a:rPr lang="en-US" sz="800" dirty="0"/>
              <a:t>/statistics/195680/share-of-keywords-prices-in-google-</a:t>
            </a:r>
            <a:r>
              <a:rPr lang="en-US" sz="800" dirty="0" err="1"/>
              <a:t>adwords</a:t>
            </a:r>
            <a:r>
              <a:rPr lang="en-US" sz="800" dirty="0"/>
              <a:t>-advertising/</a:t>
            </a:r>
          </a:p>
        </p:txBody>
      </p:sp>
      <p:pic>
        <p:nvPicPr>
          <p:cNvPr id="7" name="Picture 6">
            <a:extLst>
              <a:ext uri="{FF2B5EF4-FFF2-40B4-BE49-F238E27FC236}">
                <a16:creationId xmlns:a16="http://schemas.microsoft.com/office/drawing/2014/main" id="{86195BE6-1C65-4246-BA20-1B17A0EAF541}"/>
              </a:ext>
            </a:extLst>
          </p:cNvPr>
          <p:cNvPicPr>
            <a:picLocks noChangeAspect="1"/>
          </p:cNvPicPr>
          <p:nvPr/>
        </p:nvPicPr>
        <p:blipFill>
          <a:blip r:embed="rId2"/>
          <a:stretch>
            <a:fillRect/>
          </a:stretch>
        </p:blipFill>
        <p:spPr>
          <a:xfrm>
            <a:off x="6521977" y="1655067"/>
            <a:ext cx="4156354" cy="4966904"/>
          </a:xfrm>
          <a:prstGeom prst="rect">
            <a:avLst/>
          </a:prstGeom>
        </p:spPr>
      </p:pic>
    </p:spTree>
    <p:extLst>
      <p:ext uri="{BB962C8B-B14F-4D97-AF65-F5344CB8AC3E}">
        <p14:creationId xmlns:p14="http://schemas.microsoft.com/office/powerpoint/2010/main" val="1909035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257F2-4F07-394D-BE83-14A2F6738D84}"/>
              </a:ext>
            </a:extLst>
          </p:cNvPr>
          <p:cNvSpPr>
            <a:spLocks noGrp="1"/>
          </p:cNvSpPr>
          <p:nvPr>
            <p:ph type="title"/>
          </p:nvPr>
        </p:nvSpPr>
        <p:spPr/>
        <p:txBody>
          <a:bodyPr/>
          <a:lstStyle/>
          <a:p>
            <a:r>
              <a:rPr lang="en-US" dirty="0"/>
              <a:t>Facebook Business</a:t>
            </a:r>
          </a:p>
        </p:txBody>
      </p:sp>
      <p:sp>
        <p:nvSpPr>
          <p:cNvPr id="3" name="Content Placeholder 2">
            <a:extLst>
              <a:ext uri="{FF2B5EF4-FFF2-40B4-BE49-F238E27FC236}">
                <a16:creationId xmlns:a16="http://schemas.microsoft.com/office/drawing/2014/main" id="{473A2113-6F84-ED4A-9885-7A901D9C5664}"/>
              </a:ext>
            </a:extLst>
          </p:cNvPr>
          <p:cNvSpPr>
            <a:spLocks noGrp="1"/>
          </p:cNvSpPr>
          <p:nvPr>
            <p:ph idx="1"/>
          </p:nvPr>
        </p:nvSpPr>
        <p:spPr>
          <a:xfrm>
            <a:off x="818712" y="1420481"/>
            <a:ext cx="5632888" cy="4572000"/>
          </a:xfrm>
        </p:spPr>
        <p:txBody>
          <a:bodyPr/>
          <a:lstStyle/>
          <a:p>
            <a:r>
              <a:rPr lang="en-US" dirty="0"/>
              <a:t>“Audience Network helps extend your campaigns beyond Facebook, delivering ads to more people you care about, in more places.”</a:t>
            </a:r>
          </a:p>
          <a:p>
            <a:r>
              <a:rPr lang="en-US" dirty="0"/>
              <a:t>“with over 2 billion people on our platform globally, Facebook is uniquely positioned to help you find the people most likely to be interested in your business, wherever they may be. …such as interests, demographics, age, education level, language.”</a:t>
            </a:r>
          </a:p>
          <a:p>
            <a:endParaRPr lang="en-US" dirty="0"/>
          </a:p>
          <a:p>
            <a:r>
              <a:rPr lang="en-US" dirty="0"/>
              <a:t>Facebook total revenue, 2017: $40.6 billion</a:t>
            </a:r>
          </a:p>
          <a:p>
            <a:r>
              <a:rPr lang="en-US" dirty="0"/>
              <a:t>Facebook advertising revenue, 2017: $39.9 billion</a:t>
            </a:r>
          </a:p>
        </p:txBody>
      </p:sp>
      <p:sp>
        <p:nvSpPr>
          <p:cNvPr id="4" name="Slide Number Placeholder 3">
            <a:extLst>
              <a:ext uri="{FF2B5EF4-FFF2-40B4-BE49-F238E27FC236}">
                <a16:creationId xmlns:a16="http://schemas.microsoft.com/office/drawing/2014/main" id="{946D6A31-7515-744A-9192-34CCD875C626}"/>
              </a:ext>
            </a:extLst>
          </p:cNvPr>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5" name="Picture 4">
            <a:extLst>
              <a:ext uri="{FF2B5EF4-FFF2-40B4-BE49-F238E27FC236}">
                <a16:creationId xmlns:a16="http://schemas.microsoft.com/office/drawing/2014/main" id="{DE8B6C56-5793-FC41-9813-163CCBBB7E0E}"/>
              </a:ext>
            </a:extLst>
          </p:cNvPr>
          <p:cNvPicPr>
            <a:picLocks noChangeAspect="1"/>
          </p:cNvPicPr>
          <p:nvPr/>
        </p:nvPicPr>
        <p:blipFill>
          <a:blip r:embed="rId3"/>
          <a:stretch>
            <a:fillRect/>
          </a:stretch>
        </p:blipFill>
        <p:spPr>
          <a:xfrm>
            <a:off x="6888382" y="1592201"/>
            <a:ext cx="5062317" cy="4323687"/>
          </a:xfrm>
          <a:prstGeom prst="rect">
            <a:avLst/>
          </a:prstGeom>
        </p:spPr>
      </p:pic>
    </p:spTree>
    <p:extLst>
      <p:ext uri="{BB962C8B-B14F-4D97-AF65-F5344CB8AC3E}">
        <p14:creationId xmlns:p14="http://schemas.microsoft.com/office/powerpoint/2010/main" val="150571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EF0C-0CCA-4A40-8285-B590AA8EC9BC}"/>
              </a:ext>
            </a:extLst>
          </p:cNvPr>
          <p:cNvSpPr>
            <a:spLocks noGrp="1"/>
          </p:cNvSpPr>
          <p:nvPr>
            <p:ph type="title"/>
          </p:nvPr>
        </p:nvSpPr>
        <p:spPr/>
        <p:txBody>
          <a:bodyPr/>
          <a:lstStyle/>
          <a:p>
            <a:r>
              <a:rPr lang="en-US" dirty="0"/>
              <a:t>Twitter Business</a:t>
            </a:r>
          </a:p>
        </p:txBody>
      </p:sp>
      <p:sp>
        <p:nvSpPr>
          <p:cNvPr id="3" name="Content Placeholder 2">
            <a:extLst>
              <a:ext uri="{FF2B5EF4-FFF2-40B4-BE49-F238E27FC236}">
                <a16:creationId xmlns:a16="http://schemas.microsoft.com/office/drawing/2014/main" id="{75D2FC49-308B-434E-B4A7-187A81C03F1C}"/>
              </a:ext>
            </a:extLst>
          </p:cNvPr>
          <p:cNvSpPr>
            <a:spLocks noGrp="1"/>
          </p:cNvSpPr>
          <p:nvPr>
            <p:ph idx="1"/>
          </p:nvPr>
        </p:nvSpPr>
        <p:spPr/>
        <p:txBody>
          <a:bodyPr/>
          <a:lstStyle/>
          <a:p>
            <a:r>
              <a:rPr lang="en-US" dirty="0"/>
              <a:t>“Use targeting features to choose the audience you want to reach. Select geographic areas, the followers of a notable account, or target people's interests.”</a:t>
            </a:r>
          </a:p>
          <a:p>
            <a:endParaRPr lang="en-US" dirty="0"/>
          </a:p>
          <a:p>
            <a:r>
              <a:rPr lang="en-US" dirty="0"/>
              <a:t>Twitter total revenue, $2.4 billion</a:t>
            </a:r>
          </a:p>
          <a:p>
            <a:r>
              <a:rPr lang="en-US" dirty="0"/>
              <a:t>Twitter ad revenue, $2.1 billion</a:t>
            </a:r>
          </a:p>
        </p:txBody>
      </p:sp>
      <p:sp>
        <p:nvSpPr>
          <p:cNvPr id="4" name="Slide Number Placeholder 3">
            <a:extLst>
              <a:ext uri="{FF2B5EF4-FFF2-40B4-BE49-F238E27FC236}">
                <a16:creationId xmlns:a16="http://schemas.microsoft.com/office/drawing/2014/main" id="{70E66892-D586-4847-AF70-ACDC6B20EE71}"/>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1432548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 Boulder">
      <a:dk1>
        <a:srgbClr val="000000"/>
      </a:dk1>
      <a:lt1>
        <a:srgbClr val="FFFFFF"/>
      </a:lt1>
      <a:dk2>
        <a:srgbClr val="212121"/>
      </a:dk2>
      <a:lt2>
        <a:srgbClr val="565A5C"/>
      </a:lt2>
      <a:accent1>
        <a:srgbClr val="CFB87C"/>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9540</TotalTime>
  <Words>1403</Words>
  <Application>Microsoft Macintosh PowerPoint</Application>
  <PresentationFormat>Widescreen</PresentationFormat>
  <Paragraphs>184</Paragraphs>
  <Slides>20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Corbel</vt:lpstr>
      <vt:lpstr>Courier</vt:lpstr>
      <vt:lpstr>Wingdings 2</vt:lpstr>
      <vt:lpstr>Quotable</vt:lpstr>
      <vt:lpstr>Class 22: Data aggregators Wednesday, March 6</vt:lpstr>
      <vt:lpstr>Agenda</vt:lpstr>
      <vt:lpstr>Recap</vt:lpstr>
      <vt:lpstr>This week</vt:lpstr>
      <vt:lpstr>Data aggregation as a business model</vt:lpstr>
      <vt:lpstr>Google AdWords</vt:lpstr>
      <vt:lpstr>Most expensive keywords in Google AdWords</vt:lpstr>
      <vt:lpstr>Facebook Business</vt:lpstr>
      <vt:lpstr>Twitter Business</vt:lpstr>
      <vt:lpstr>Snap Ads</vt:lpstr>
      <vt:lpstr>Marketing side of social platforms</vt:lpstr>
      <vt:lpstr>Module Assignment 4</vt:lpstr>
      <vt:lpstr>Example</vt:lpstr>
      <vt:lpstr>How would data look? Loyalty program</vt:lpstr>
      <vt:lpstr>How would data look? TV consumption</vt:lpstr>
      <vt:lpstr>How would data look? Cell phone</vt:lpstr>
      <vt:lpstr>Join strategy</vt:lpstr>
      <vt:lpstr>Analysis strategy</vt:lpstr>
      <vt:lpstr>Reflection</vt:lpstr>
      <vt:lpstr>Brainstorming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Keegan</dc:creator>
  <cp:lastModifiedBy>Brian Keegan</cp:lastModifiedBy>
  <cp:revision>173</cp:revision>
  <dcterms:created xsi:type="dcterms:W3CDTF">2016-08-24T14:48:58Z</dcterms:created>
  <dcterms:modified xsi:type="dcterms:W3CDTF">2019-03-06T18:42:37Z</dcterms:modified>
</cp:coreProperties>
</file>